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0" r:id="rId2"/>
  </p:sldMasterIdLst>
  <p:notesMasterIdLst>
    <p:notesMasterId r:id="rId23"/>
  </p:notesMasterIdLst>
  <p:handoutMasterIdLst>
    <p:handoutMasterId r:id="rId24"/>
  </p:handoutMasterIdLst>
  <p:sldIdLst>
    <p:sldId id="489" r:id="rId3"/>
    <p:sldId id="490" r:id="rId4"/>
    <p:sldId id="498" r:id="rId5"/>
    <p:sldId id="503" r:id="rId6"/>
    <p:sldId id="546" r:id="rId7"/>
    <p:sldId id="547" r:id="rId8"/>
    <p:sldId id="491" r:id="rId9"/>
    <p:sldId id="551" r:id="rId10"/>
    <p:sldId id="554" r:id="rId11"/>
    <p:sldId id="557" r:id="rId12"/>
    <p:sldId id="558" r:id="rId13"/>
    <p:sldId id="553" r:id="rId14"/>
    <p:sldId id="556" r:id="rId15"/>
    <p:sldId id="555" r:id="rId16"/>
    <p:sldId id="549" r:id="rId17"/>
    <p:sldId id="550" r:id="rId18"/>
    <p:sldId id="530" r:id="rId19"/>
    <p:sldId id="527" r:id="rId20"/>
    <p:sldId id="495" r:id="rId21"/>
    <p:sldId id="543" r:id="rId22"/>
  </p:sldIdLst>
  <p:sldSz cx="9144000" cy="5143500" type="screen16x9"/>
  <p:notesSz cx="6858000" cy="9144000"/>
  <p:custDataLst>
    <p:tags r:id="rId25"/>
  </p:custDataLst>
  <p:defaultTextStyle>
    <a:defPPr>
      <a:defRPr lang="zh-CN"/>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orient="horz" pos="1664">
          <p15:clr>
            <a:srgbClr val="A4A3A4"/>
          </p15:clr>
        </p15:guide>
        <p15:guide id="4" orient="horz" pos="680">
          <p15:clr>
            <a:srgbClr val="A4A3A4"/>
          </p15:clr>
        </p15:guide>
        <p15:guide id="5" orient="horz" pos="2934">
          <p15:clr>
            <a:srgbClr val="A4A3A4"/>
          </p15:clr>
        </p15:guide>
        <p15:guide id="6" pos="2880">
          <p15:clr>
            <a:srgbClr val="A4A3A4"/>
          </p15:clr>
        </p15:guide>
        <p15:guide id="7" pos="373">
          <p15:clr>
            <a:srgbClr val="A4A3A4"/>
          </p15:clr>
        </p15:guide>
        <p15:guide id="8" pos="538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8BF"/>
    <a:srgbClr val="FFFFFF"/>
    <a:srgbClr val="0070C0"/>
    <a:srgbClr val="071F65"/>
    <a:srgbClr val="F39700"/>
    <a:srgbClr val="909090"/>
    <a:srgbClr val="454545"/>
    <a:srgbClr val="FF8607"/>
    <a:srgbClr val="282828"/>
    <a:srgbClr val="006C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17" autoAdjust="0"/>
    <p:restoredTop sz="95494" autoAdjust="0"/>
  </p:normalViewPr>
  <p:slideViewPr>
    <p:cSldViewPr snapToGrid="0" snapToObjects="1">
      <p:cViewPr varScale="1">
        <p:scale>
          <a:sx n="144" d="100"/>
          <a:sy n="144" d="100"/>
        </p:scale>
        <p:origin x="420" y="120"/>
      </p:cViewPr>
      <p:guideLst>
        <p:guide orient="horz" pos="2160"/>
        <p:guide pos="3840"/>
        <p:guide orient="horz" pos="1664"/>
        <p:guide orient="horz" pos="680"/>
        <p:guide orient="horz" pos="2934"/>
        <p:guide pos="2880"/>
        <p:guide pos="373"/>
        <p:guide pos="53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4B18F8A-74B5-9148-A891-627592061A38}" type="datetimeFigureOut">
              <a:rPr kumimoji="1" lang="zh-CN" altLang="en-US" smtClean="0"/>
              <a:t>2020/6/13</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08768D9-5829-CA4C-800C-5932EF9830F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cs typeface="微软雅黑" panose="020B0503020204020204" pitchFamily="34" charset="-122"/>
              </a:defRPr>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cs typeface="微软雅黑" panose="020B0503020204020204" pitchFamily="34" charset="-122"/>
              </a:defRPr>
            </a:lvl1pPr>
          </a:lstStyle>
          <a:p>
            <a:fld id="{E6D6ACD6-F780-4A47-B5D9-D292A4BD6F81}" type="datetimeFigureOut">
              <a:rPr kumimoji="1" lang="zh-CN" altLang="en-US" smtClean="0"/>
              <a:t>2020/6/13</a:t>
            </a:fld>
            <a:endParaRPr kumimoji="1"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cs typeface="微软雅黑" panose="020B0503020204020204" pitchFamily="34" charset="-122"/>
              </a:defRPr>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cs typeface="微软雅黑" panose="020B0503020204020204" pitchFamily="34" charset="-122"/>
              </a:defRPr>
            </a:lvl1pPr>
          </a:lstStyle>
          <a:p>
            <a:fld id="{D712715C-60D8-4442-95C1-470452B8606C}"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hf hdr="0" ftr="0" dt="0"/>
  <p:notesStyle>
    <a:lvl1pPr marL="0" algn="l" defTabSz="342900" rtl="0" eaLnBrk="1" latinLnBrk="0" hangingPunct="1">
      <a:defRPr sz="900" kern="1200">
        <a:solidFill>
          <a:schemeClr val="tx1"/>
        </a:solidFill>
        <a:latin typeface="+mn-lt"/>
        <a:ea typeface="+mn-ea"/>
        <a:cs typeface="微软雅黑" panose="020B0503020204020204" pitchFamily="34" charset="-122"/>
      </a:defRPr>
    </a:lvl1pPr>
    <a:lvl2pPr marL="342900" algn="l" defTabSz="342900" rtl="0" eaLnBrk="1" latinLnBrk="0" hangingPunct="1">
      <a:defRPr sz="900" kern="1200">
        <a:solidFill>
          <a:schemeClr val="tx1"/>
        </a:solidFill>
        <a:latin typeface="+mn-lt"/>
        <a:ea typeface="+mn-ea"/>
        <a:cs typeface="微软雅黑" panose="020B0503020204020204" pitchFamily="34" charset="-122"/>
      </a:defRPr>
    </a:lvl2pPr>
    <a:lvl3pPr marL="685800" algn="l" defTabSz="342900" rtl="0" eaLnBrk="1" latinLnBrk="0" hangingPunct="1">
      <a:defRPr sz="900" kern="1200">
        <a:solidFill>
          <a:schemeClr val="tx1"/>
        </a:solidFill>
        <a:latin typeface="+mn-lt"/>
        <a:ea typeface="+mn-ea"/>
        <a:cs typeface="微软雅黑" panose="020B0503020204020204" pitchFamily="34" charset="-122"/>
      </a:defRPr>
    </a:lvl3pPr>
    <a:lvl4pPr marL="1028700" algn="l" defTabSz="342900" rtl="0" eaLnBrk="1" latinLnBrk="0" hangingPunct="1">
      <a:defRPr sz="900" kern="1200">
        <a:solidFill>
          <a:schemeClr val="tx1"/>
        </a:solidFill>
        <a:latin typeface="+mn-lt"/>
        <a:ea typeface="+mn-ea"/>
        <a:cs typeface="微软雅黑" panose="020B0503020204020204" pitchFamily="34" charset="-122"/>
      </a:defRPr>
    </a:lvl4pPr>
    <a:lvl5pPr marL="1371600" algn="l" defTabSz="342900" rtl="0" eaLnBrk="1" latinLnBrk="0" hangingPunct="1">
      <a:defRPr sz="900" kern="1200">
        <a:solidFill>
          <a:schemeClr val="tx1"/>
        </a:solidFill>
        <a:latin typeface="+mn-lt"/>
        <a:ea typeface="+mn-ea"/>
        <a:cs typeface="微软雅黑" panose="020B0503020204020204" pitchFamily="34" charset="-122"/>
      </a:defRPr>
    </a:lvl5pPr>
    <a:lvl6pPr marL="1714500" algn="l" defTabSz="342900" rtl="0" eaLnBrk="1" latinLnBrk="0" hangingPunct="1">
      <a:defRPr sz="900" kern="1200">
        <a:solidFill>
          <a:schemeClr val="tx1"/>
        </a:solidFill>
        <a:latin typeface="+mn-lt"/>
        <a:ea typeface="+mn-ea"/>
        <a:cs typeface="+mn-cs"/>
      </a:defRPr>
    </a:lvl6pPr>
    <a:lvl7pPr marL="2057400" algn="l" defTabSz="342900" rtl="0" eaLnBrk="1" latinLnBrk="0" hangingPunct="1">
      <a:defRPr sz="900" kern="1200">
        <a:solidFill>
          <a:schemeClr val="tx1"/>
        </a:solidFill>
        <a:latin typeface="+mn-lt"/>
        <a:ea typeface="+mn-ea"/>
        <a:cs typeface="+mn-cs"/>
      </a:defRPr>
    </a:lvl7pPr>
    <a:lvl8pPr marL="2400300" algn="l" defTabSz="342900" rtl="0" eaLnBrk="1" latinLnBrk="0" hangingPunct="1">
      <a:defRPr sz="900" kern="1200">
        <a:solidFill>
          <a:schemeClr val="tx1"/>
        </a:solidFill>
        <a:latin typeface="+mn-lt"/>
        <a:ea typeface="+mn-ea"/>
        <a:cs typeface="+mn-cs"/>
      </a:defRPr>
    </a:lvl8pPr>
    <a:lvl9pPr marL="2743200" algn="l" defTabSz="3429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10</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532915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11</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9273342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12</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819530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13</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608846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14</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4824173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背景：谷歌提出的算法太慢了</a:t>
            </a:r>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15</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7355755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16</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0222935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18</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1223637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19</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20</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320072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87246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8</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991293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9</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773393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DC68FAA-76B4-4889-B410-8B08CDF6E435}" type="datetimeFigureOut">
              <a:rPr lang="zh-CN" altLang="en-US" smtClean="0"/>
              <a:t>2020/6/13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DBCC7E5-915D-404B-A13F-1AED2D3F37BD}" type="slidenum">
              <a:rPr lang="zh-CN" altLang="en-US" smtClean="0"/>
              <a:t>‹#›</a:t>
            </a:fld>
            <a:endParaRPr lang="zh-CN" altLang="en-US"/>
          </a:p>
        </p:txBody>
      </p:sp>
    </p:spTree>
  </p:cSld>
  <p:clrMapOvr>
    <a:masterClrMapping/>
  </p:clrMapOvr>
  <p:transition>
    <p:comb/>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comb/>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矩形 1"/>
          <p:cNvSpPr/>
          <p:nvPr userDrawn="1"/>
        </p:nvSpPr>
        <p:spPr>
          <a:xfrm>
            <a:off x="8136860" y="4786900"/>
            <a:ext cx="820283" cy="276999"/>
          </a:xfrm>
          <a:prstGeom prst="rect">
            <a:avLst/>
          </a:prstGeom>
        </p:spPr>
        <p:txBody>
          <a:bodyPr lIns="68580" tIns="34290" rIns="68580" bIns="34290"/>
          <a:lstStyle/>
          <a:p>
            <a:pPr algn="ctr">
              <a:defRPr/>
            </a:pPr>
            <a:r>
              <a:rPr lang="zh-CN" altLang="en-US" sz="1200" dirty="0">
                <a:solidFill>
                  <a:schemeClr val="tx1">
                    <a:lumMod val="65000"/>
                    <a:lumOff val="35000"/>
                  </a:schemeClr>
                </a:solidFill>
                <a:latin typeface="印品黑体" panose="00000500000000000000" pitchFamily="2" charset="-122"/>
                <a:ea typeface="印品黑体" panose="00000500000000000000" pitchFamily="2" charset="-122"/>
                <a:cs typeface="微软雅黑" panose="020B0503020204020204" pitchFamily="34" charset="-122"/>
              </a:rPr>
              <a:t>第 </a:t>
            </a:r>
            <a:fld id="{2EEF1883-7A0E-4F66-9932-E581691AD397}" type="slidenum">
              <a:rPr lang="zh-CN" altLang="en-US" sz="1200" dirty="0">
                <a:solidFill>
                  <a:schemeClr val="tx1">
                    <a:lumMod val="65000"/>
                    <a:lumOff val="35000"/>
                  </a:schemeClr>
                </a:solidFill>
                <a:latin typeface="印品黑体" panose="00000500000000000000" pitchFamily="2" charset="-122"/>
                <a:ea typeface="印品黑体" panose="00000500000000000000" pitchFamily="2" charset="-122"/>
                <a:cs typeface="微软雅黑" panose="020B0503020204020204" pitchFamily="34" charset="-122"/>
              </a:rPr>
              <a:t>‹#›</a:t>
            </a:fld>
            <a:r>
              <a:rPr lang="zh-CN" altLang="en-US" sz="1200" dirty="0">
                <a:solidFill>
                  <a:schemeClr val="tx1">
                    <a:lumMod val="65000"/>
                    <a:lumOff val="35000"/>
                  </a:schemeClr>
                </a:solidFill>
                <a:latin typeface="微软雅黑" panose="020B0503020204020204" pitchFamily="34" charset="-122"/>
                <a:ea typeface="印品黑体" panose="00000500000000000000" pitchFamily="2" charset="-122"/>
                <a:cs typeface="微软雅黑" panose="020B0503020204020204" pitchFamily="34" charset="-122"/>
              </a:rPr>
              <a:t>  </a:t>
            </a:r>
            <a:r>
              <a:rPr lang="zh-CN" altLang="en-US" sz="1200" dirty="0">
                <a:solidFill>
                  <a:schemeClr val="tx1">
                    <a:lumMod val="65000"/>
                    <a:lumOff val="35000"/>
                  </a:schemeClr>
                </a:solidFill>
                <a:latin typeface="印品黑体" panose="00000500000000000000" pitchFamily="2" charset="-122"/>
                <a:ea typeface="印品黑体" panose="00000500000000000000" pitchFamily="2" charset="-122"/>
                <a:cs typeface="微软雅黑" panose="020B0503020204020204" pitchFamily="34" charset="-122"/>
              </a:rPr>
              <a:t>页</a:t>
            </a:r>
          </a:p>
        </p:txBody>
      </p:sp>
    </p:spTree>
  </p:cSld>
  <p:clrMapOvr>
    <a:masterClrMapping/>
  </p:clrMapOvr>
  <p:transition>
    <p:comb/>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transition>
    <p:comb/>
  </p:transition>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cs typeface="微软雅黑" panose="020B0503020204020204" pitchFamily="34" charset="-122"/>
              </a:defRPr>
            </a:lvl1pPr>
          </a:lstStyle>
          <a:p>
            <a:fld id="{4DC68FAA-76B4-4889-B410-8B08CDF6E435}" type="datetimeFigureOut">
              <a:rPr lang="zh-CN" altLang="en-US" smtClean="0"/>
              <a:t>2020/6/13</a:t>
            </a:fld>
            <a:endParaRPr lang="zh-CN" altLang="en-US"/>
          </a:p>
        </p:txBody>
      </p:sp>
      <p:sp>
        <p:nvSpPr>
          <p:cNvPr id="5" name="页脚占位符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cs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cs typeface="微软雅黑" panose="020B0503020204020204" pitchFamily="34" charset="-122"/>
              </a:defRPr>
            </a:lvl1pPr>
          </a:lstStyle>
          <a:p>
            <a:fld id="{0DBCC7E5-915D-404B-A13F-1AED2D3F37B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Lst>
  <p:transition>
    <p:comb/>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微软雅黑" panose="020B0503020204020204" pitchFamily="34"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微软雅黑"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微软雅黑" panose="020B0503020204020204" pitchFamily="34"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微软雅黑" panose="020B0503020204020204" pitchFamily="34"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微软雅黑" panose="020B0503020204020204" pitchFamily="34"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微软雅黑" panose="020B0503020204020204" pitchFamily="34"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Lst>
  <p:transition>
    <p:comb/>
  </p:transition>
  <p:hf hdr="0" dt="0"/>
  <p:txStyles>
    <p:titleStyle>
      <a:lvl1pPr algn="l" defTabSz="685800" rtl="0" eaLnBrk="1" latinLnBrk="0" hangingPunct="1">
        <a:lnSpc>
          <a:spcPct val="90000"/>
        </a:lnSpc>
        <a:spcBef>
          <a:spcPct val="0"/>
        </a:spcBef>
        <a:buNone/>
        <a:defRPr sz="2400" b="1" i="0" kern="1200" baseline="0">
          <a:solidFill>
            <a:srgbClr val="071F65"/>
          </a:solidFill>
          <a:effectLst/>
          <a:latin typeface="Arial Black" panose="020B0A04020102020204" pitchFamily="34" charset="0"/>
          <a:ea typeface="微软雅黑" panose="020B0503020204020204" pitchFamily="34" charset="-122"/>
          <a:cs typeface="+mj-cs"/>
        </a:defRPr>
      </a:lvl1pPr>
    </p:titleStyle>
    <p:bodyStyle>
      <a:lvl1pPr marL="267970" indent="-267970" algn="just" defTabSz="685800" rtl="0" eaLnBrk="1" latinLnBrk="0" hangingPunct="1">
        <a:lnSpc>
          <a:spcPct val="110000"/>
        </a:lnSpc>
        <a:spcBef>
          <a:spcPts val="1350"/>
        </a:spcBef>
        <a:spcAft>
          <a:spcPts val="0"/>
        </a:spcAft>
        <a:buClr>
          <a:schemeClr val="accent2">
            <a:lumMod val="75000"/>
          </a:schemeClr>
        </a:buClr>
        <a:buSzPct val="70000"/>
        <a:buFont typeface="Wingdings 2" panose="05020102010507070707" pitchFamily="18" charset="2"/>
        <a:buChar char=""/>
        <a:defRPr sz="1500" kern="1200" baseline="0">
          <a:solidFill>
            <a:srgbClr val="071F65"/>
          </a:solidFill>
          <a:latin typeface="Arial" panose="020B0604020202020204" pitchFamily="34" charset="0"/>
          <a:ea typeface="微软雅黑" panose="020B0503020204020204" pitchFamily="34" charset="-122"/>
          <a:cs typeface="+mn-cs"/>
        </a:defRPr>
      </a:lvl1pPr>
      <a:lvl2pPr marL="267970" indent="-267970" algn="just" defTabSz="685800" rtl="0" eaLnBrk="1" latinLnBrk="0" hangingPunct="1">
        <a:lnSpc>
          <a:spcPct val="130000"/>
        </a:lnSpc>
        <a:spcBef>
          <a:spcPts val="0"/>
        </a:spcBef>
        <a:spcAft>
          <a:spcPts val="450"/>
        </a:spcAft>
        <a:buClr>
          <a:schemeClr val="accent2">
            <a:lumMod val="60000"/>
            <a:lumOff val="40000"/>
          </a:schemeClr>
        </a:buClr>
        <a:buFont typeface="幼圆" panose="02010509060101010101" pitchFamily="49" charset="-122"/>
        <a:buChar char=" "/>
        <a:defRPr sz="1200" kern="1200" baseline="0">
          <a:solidFill>
            <a:srgbClr val="071F65"/>
          </a:solidFill>
          <a:latin typeface="幼圆" panose="02010509060101010101" pitchFamily="49" charset="-122"/>
          <a:ea typeface="幼圆" panose="02010509060101010101" pitchFamily="49"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1.emf"/></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slideLayout" Target="../slideLayouts/slideLayout3.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hyperlink" Target="https://github.com/kakaobrain/autoclint" TargetMode="External"/><Relationship Id="rId4" Type="http://schemas.openxmlformats.org/officeDocument/2006/relationships/hyperlink" Target="https://github.com/ktkth5/fast-autoaugmen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2.png"/><Relationship Id="rId5" Type="http://schemas.openxmlformats.org/officeDocument/2006/relationships/image" Target="../media/image19.png"/><Relationship Id="rId4"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5"/>
          <p:cNvSpPr txBox="1"/>
          <p:nvPr/>
        </p:nvSpPr>
        <p:spPr>
          <a:xfrm>
            <a:off x="5859614" y="3897414"/>
            <a:ext cx="1561966" cy="284693"/>
          </a:xfrm>
          <a:prstGeom prst="rect">
            <a:avLst/>
          </a:prstGeom>
          <a:noFill/>
        </p:spPr>
        <p:txBody>
          <a:bodyPr wrap="none" lIns="68580" tIns="34290" rIns="68580" bIns="34290" rtlCol="0">
            <a:spAutoFit/>
          </a:body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78BF"/>
                </a:solidFill>
                <a:effectLst/>
                <a:uLnTx/>
                <a:uFillTx/>
                <a:latin typeface="印品黑体" panose="00000500000000000000" pitchFamily="2" charset="-122"/>
                <a:ea typeface="印品黑体" panose="00000500000000000000" pitchFamily="2" charset="-122"/>
                <a:cs typeface="微软雅黑" panose="020B0503020204020204" pitchFamily="34" charset="-122"/>
              </a:rPr>
              <a:t>2020</a:t>
            </a:r>
            <a:r>
              <a:rPr kumimoji="0" lang="zh-CN" altLang="en-US" sz="1400" b="1" i="0" u="none" strike="noStrike" kern="1200" cap="none" spc="0" normalizeH="0" baseline="0" noProof="0" dirty="0">
                <a:ln>
                  <a:noFill/>
                </a:ln>
                <a:solidFill>
                  <a:srgbClr val="0078BF"/>
                </a:solidFill>
                <a:effectLst/>
                <a:uLnTx/>
                <a:uFillTx/>
                <a:latin typeface="印品黑体" panose="00000500000000000000" pitchFamily="2" charset="-122"/>
                <a:ea typeface="印品黑体" panose="00000500000000000000" pitchFamily="2" charset="-122"/>
                <a:cs typeface="微软雅黑" panose="020B0503020204020204" pitchFamily="34" charset="-122"/>
              </a:rPr>
              <a:t>年</a:t>
            </a:r>
            <a:r>
              <a:rPr kumimoji="0" lang="en-US" altLang="zh-CN" sz="1400" b="1" i="0" u="none" strike="noStrike" kern="1200" cap="none" spc="0" normalizeH="0" baseline="0" noProof="0" dirty="0">
                <a:ln>
                  <a:noFill/>
                </a:ln>
                <a:solidFill>
                  <a:srgbClr val="0078BF"/>
                </a:solidFill>
                <a:effectLst/>
                <a:uLnTx/>
                <a:uFillTx/>
                <a:latin typeface="印品黑体" panose="00000500000000000000" pitchFamily="2" charset="-122"/>
                <a:ea typeface="印品黑体" panose="00000500000000000000" pitchFamily="2" charset="-122"/>
                <a:cs typeface="微软雅黑" panose="020B0503020204020204" pitchFamily="34" charset="-122"/>
              </a:rPr>
              <a:t>06</a:t>
            </a:r>
            <a:r>
              <a:rPr kumimoji="0" lang="zh-CN" altLang="en-US" sz="1400" b="1" i="0" u="none" strike="noStrike" kern="1200" cap="none" spc="0" normalizeH="0" baseline="0" noProof="0" dirty="0">
                <a:ln>
                  <a:noFill/>
                </a:ln>
                <a:solidFill>
                  <a:srgbClr val="0078BF"/>
                </a:solidFill>
                <a:effectLst/>
                <a:uLnTx/>
                <a:uFillTx/>
                <a:latin typeface="印品黑体" panose="00000500000000000000" pitchFamily="2" charset="-122"/>
                <a:ea typeface="印品黑体" panose="00000500000000000000" pitchFamily="2" charset="-122"/>
                <a:cs typeface="微软雅黑" panose="020B0503020204020204" pitchFamily="34" charset="-122"/>
              </a:rPr>
              <a:t>月</a:t>
            </a:r>
            <a:r>
              <a:rPr kumimoji="0" lang="en-US" altLang="zh-CN" sz="1400" b="1" i="0" u="none" strike="noStrike" kern="1200" cap="none" spc="0" normalizeH="0" baseline="0" noProof="0" dirty="0">
                <a:ln>
                  <a:noFill/>
                </a:ln>
                <a:solidFill>
                  <a:srgbClr val="0078BF"/>
                </a:solidFill>
                <a:effectLst/>
                <a:uLnTx/>
                <a:uFillTx/>
                <a:latin typeface="印品黑体" panose="00000500000000000000" pitchFamily="2" charset="-122"/>
                <a:ea typeface="印品黑体" panose="00000500000000000000" pitchFamily="2" charset="-122"/>
                <a:cs typeface="微软雅黑" panose="020B0503020204020204" pitchFamily="34" charset="-122"/>
              </a:rPr>
              <a:t>06</a:t>
            </a:r>
            <a:r>
              <a:rPr kumimoji="0" lang="zh-CN" altLang="en-US" sz="1400" b="1" i="0" u="none" strike="noStrike" kern="1200" cap="none" spc="0" normalizeH="0" baseline="0" noProof="0" dirty="0">
                <a:ln>
                  <a:noFill/>
                </a:ln>
                <a:solidFill>
                  <a:srgbClr val="0078BF"/>
                </a:solidFill>
                <a:effectLst/>
                <a:uLnTx/>
                <a:uFillTx/>
                <a:latin typeface="印品黑体" panose="00000500000000000000" pitchFamily="2" charset="-122"/>
                <a:ea typeface="印品黑体" panose="00000500000000000000" pitchFamily="2" charset="-122"/>
                <a:cs typeface="微软雅黑" panose="020B0503020204020204" pitchFamily="34" charset="-122"/>
              </a:rPr>
              <a:t>日</a:t>
            </a:r>
            <a:endParaRPr kumimoji="0" lang="en-US" altLang="zh-CN" sz="1400" b="1" i="0" u="none" strike="noStrike" kern="1200" cap="none" spc="0" normalizeH="0" baseline="0" noProof="0" dirty="0">
              <a:ln>
                <a:noFill/>
              </a:ln>
              <a:solidFill>
                <a:srgbClr val="0078BF"/>
              </a:solidFill>
              <a:effectLst/>
              <a:uLnTx/>
              <a:uFillTx/>
              <a:latin typeface="印品黑体" panose="00000500000000000000" pitchFamily="2" charset="-122"/>
              <a:ea typeface="印品黑体" panose="00000500000000000000" pitchFamily="2" charset="-122"/>
              <a:cs typeface="微软雅黑" panose="020B0503020204020204" pitchFamily="34" charset="-122"/>
            </a:endParaRPr>
          </a:p>
        </p:txBody>
      </p:sp>
      <p:sp>
        <p:nvSpPr>
          <p:cNvPr id="22" name="矩形 21"/>
          <p:cNvSpPr/>
          <p:nvPr/>
        </p:nvSpPr>
        <p:spPr>
          <a:xfrm>
            <a:off x="6026326" y="3585633"/>
            <a:ext cx="1395254" cy="284693"/>
          </a:xfrm>
          <a:prstGeom prst="rect">
            <a:avLst/>
          </a:prstGeom>
        </p:spPr>
        <p:txBody>
          <a:bodyPr wrap="none" lIns="68580" tIns="34290" rIns="68580" bIns="34290">
            <a:spAutoFit/>
          </a:bodyPr>
          <a:lstStyle/>
          <a:p>
            <a:pPr marL="0" marR="0" lvl="0" indent="0" algn="l" defTabSz="342900" rtl="0" eaLnBrk="1" fontAlgn="auto" latinLnBrk="0" hangingPunct="1">
              <a:lnSpc>
                <a:spcPct val="100000"/>
              </a:lnSpc>
              <a:spcBef>
                <a:spcPts val="0"/>
              </a:spcBef>
              <a:spcAft>
                <a:spcPts val="0"/>
              </a:spcAft>
              <a:buClrTx/>
              <a:buSzTx/>
              <a:buFontTx/>
              <a:buNone/>
              <a:defRPr/>
            </a:pPr>
            <a:r>
              <a:rPr kumimoji="1" lang="zh-CN" altLang="en-US" sz="1400" b="1" i="0" u="none" strike="noStrike" kern="1200" cap="none" spc="0" normalizeH="0" baseline="0" noProof="0" dirty="0">
                <a:ln>
                  <a:noFill/>
                </a:ln>
                <a:solidFill>
                  <a:srgbClr val="0078BF"/>
                </a:solidFill>
                <a:effectLst/>
                <a:uLnTx/>
                <a:uFillTx/>
                <a:latin typeface="印品黑体" panose="00000500000000000000" pitchFamily="2" charset="-122"/>
                <a:ea typeface="印品黑体" panose="00000500000000000000" pitchFamily="2" charset="-122"/>
                <a:cs typeface="微软雅黑" panose="020B0503020204020204" pitchFamily="34" charset="-122"/>
              </a:rPr>
              <a:t>答辩人：</a:t>
            </a:r>
            <a:r>
              <a:rPr kumimoji="1" lang="zh-CN" altLang="en-US" b="1" dirty="0">
                <a:solidFill>
                  <a:srgbClr val="0078BF"/>
                </a:solidFill>
                <a:latin typeface="印品黑体" panose="00000500000000000000" pitchFamily="2" charset="-122"/>
                <a:ea typeface="印品黑体" panose="00000500000000000000" pitchFamily="2" charset="-122"/>
                <a:cs typeface="微软雅黑" panose="020B0503020204020204" pitchFamily="34" charset="-122"/>
              </a:rPr>
              <a:t>朱慧静</a:t>
            </a:r>
            <a:endParaRPr kumimoji="1" lang="en-US" altLang="zh-CN" sz="1400" b="1" i="0" u="none" strike="noStrike" kern="1200" cap="none" spc="0" normalizeH="0" baseline="0" noProof="0" dirty="0">
              <a:ln>
                <a:noFill/>
              </a:ln>
              <a:solidFill>
                <a:srgbClr val="0078BF"/>
              </a:solidFill>
              <a:effectLst/>
              <a:uLnTx/>
              <a:uFillTx/>
              <a:latin typeface="印品黑体" panose="00000500000000000000" pitchFamily="2" charset="-122"/>
              <a:ea typeface="印品黑体" panose="00000500000000000000" pitchFamily="2" charset="-122"/>
              <a:cs typeface="微软雅黑" panose="020B0503020204020204" pitchFamily="34" charset="-122"/>
            </a:endParaRPr>
          </a:p>
        </p:txBody>
      </p:sp>
      <p:sp>
        <p:nvSpPr>
          <p:cNvPr id="23" name="矩形 22"/>
          <p:cNvSpPr/>
          <p:nvPr/>
        </p:nvSpPr>
        <p:spPr>
          <a:xfrm>
            <a:off x="3225679" y="2243336"/>
            <a:ext cx="7263765" cy="623248"/>
          </a:xfrm>
          <a:prstGeom prst="rect">
            <a:avLst/>
          </a:prstGeom>
        </p:spPr>
        <p:txBody>
          <a:bodyPr wrap="square" lIns="68580" tIns="34290" rIns="68580" bIns="34290">
            <a:spAutoFit/>
          </a:bodyPr>
          <a:lstStyle/>
          <a:p>
            <a:pPr marL="0" marR="0" lvl="0" indent="0" algn="l" defTabSz="342900" rtl="0" eaLnBrk="1" fontAlgn="auto" latinLnBrk="0" hangingPunct="1">
              <a:lnSpc>
                <a:spcPct val="100000"/>
              </a:lnSpc>
              <a:spcBef>
                <a:spcPts val="0"/>
              </a:spcBef>
              <a:spcAft>
                <a:spcPts val="0"/>
              </a:spcAft>
              <a:buClrTx/>
              <a:buSzTx/>
              <a:buFontTx/>
              <a:buNone/>
              <a:defRPr/>
            </a:pPr>
            <a:r>
              <a:rPr lang="zh-CN" altLang="en-US" sz="3600" b="1" noProof="0" dirty="0">
                <a:solidFill>
                  <a:srgbClr val="0078BF"/>
                </a:solidFill>
                <a:latin typeface="印品黑体" panose="00000500000000000000" pitchFamily="2" charset="-122"/>
                <a:ea typeface="印品黑体" panose="00000500000000000000" pitchFamily="2" charset="-122"/>
                <a:cs typeface="微软雅黑" panose="020B0503020204020204" pitchFamily="34" charset="-122"/>
              </a:rPr>
              <a:t>自动增强学习</a:t>
            </a:r>
            <a:r>
              <a:rPr kumimoji="0" lang="zh-CN" altLang="en-US" sz="3600" b="1" i="0" u="none" strike="noStrike" kern="1200" cap="none" spc="0" normalizeH="0" baseline="0" noProof="0" dirty="0">
                <a:ln>
                  <a:noFill/>
                </a:ln>
                <a:solidFill>
                  <a:srgbClr val="0078BF"/>
                </a:solidFill>
                <a:effectLst/>
                <a:uLnTx/>
                <a:uFillTx/>
                <a:latin typeface="印品黑体" panose="00000500000000000000" pitchFamily="2" charset="-122"/>
                <a:ea typeface="印品黑体" panose="00000500000000000000" pitchFamily="2" charset="-122"/>
                <a:cs typeface="微软雅黑" panose="020B0503020204020204" pitchFamily="34" charset="-122"/>
              </a:rPr>
              <a:t>汇报</a:t>
            </a:r>
          </a:p>
        </p:txBody>
      </p:sp>
      <p:cxnSp>
        <p:nvCxnSpPr>
          <p:cNvPr id="24" name="直接连接符 23"/>
          <p:cNvCxnSpPr/>
          <p:nvPr/>
        </p:nvCxnSpPr>
        <p:spPr>
          <a:xfrm flipH="1">
            <a:off x="2542581" y="2900164"/>
            <a:ext cx="50318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Freeform 5"/>
          <p:cNvSpPr>
            <a:spLocks noEditPoints="1"/>
          </p:cNvSpPr>
          <p:nvPr/>
        </p:nvSpPr>
        <p:spPr bwMode="auto">
          <a:xfrm>
            <a:off x="0" y="1164127"/>
            <a:ext cx="1790977" cy="2869814"/>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solidFill>
            <a:srgbClr val="0078BF"/>
          </a:solidFill>
          <a:ln w="5" cap="flat">
            <a:noFill/>
            <a:prstDash val="solid"/>
            <a:miter lim="800000"/>
          </a:ln>
        </p:spPr>
        <p:txBody>
          <a:bodyPr vert="horz" wrap="square" lIns="91440" tIns="45720" rIns="91440" bIns="45720" numCol="1" anchor="t" anchorCtr="0" compatLnSpc="1"/>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印品黑体" panose="00000500000000000000" pitchFamily="2" charset="-122"/>
              <a:cs typeface="微软雅黑" panose="020B0503020204020204" pitchFamily="34" charset="-122"/>
            </a:endParaRPr>
          </a:p>
        </p:txBody>
      </p:sp>
      <p:sp>
        <p:nvSpPr>
          <p:cNvPr id="15" name="Freeform 6"/>
          <p:cNvSpPr>
            <a:spLocks noEditPoints="1"/>
          </p:cNvSpPr>
          <p:nvPr/>
        </p:nvSpPr>
        <p:spPr bwMode="auto">
          <a:xfrm>
            <a:off x="1722420" y="2203161"/>
            <a:ext cx="137114" cy="1694253"/>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solidFill>
            <a:schemeClr val="accent1"/>
          </a:solidFill>
          <a:ln>
            <a:noFill/>
          </a:ln>
        </p:spPr>
        <p:txBody>
          <a:bodyPr vert="horz" wrap="square" lIns="91440" tIns="45720" rIns="91440" bIns="45720" numCol="1" anchor="t" anchorCtr="0" compatLnSpc="1"/>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印品黑体" panose="00000500000000000000" pitchFamily="2" charset="-122"/>
              <a:cs typeface="微软雅黑" panose="020B0503020204020204" pitchFamily="34" charset="-122"/>
            </a:endParaRPr>
          </a:p>
        </p:txBody>
      </p:sp>
      <p:pic>
        <p:nvPicPr>
          <p:cNvPr id="3" name="图片 2" descr="资源 1"/>
          <p:cNvPicPr>
            <a:picLocks noChangeAspect="1"/>
          </p:cNvPicPr>
          <p:nvPr/>
        </p:nvPicPr>
        <p:blipFill>
          <a:blip r:embed="rId3"/>
          <a:srcRect r="43639"/>
          <a:stretch>
            <a:fillRect/>
          </a:stretch>
        </p:blipFill>
        <p:spPr>
          <a:xfrm>
            <a:off x="2542540" y="838835"/>
            <a:ext cx="2309495" cy="727710"/>
          </a:xfrm>
          <a:prstGeom prst="rect">
            <a:avLst/>
          </a:prstGeom>
        </p:spPr>
      </p:pic>
      <p:sp>
        <p:nvSpPr>
          <p:cNvPr id="13" name="矩形 12">
            <a:extLst>
              <a:ext uri="{FF2B5EF4-FFF2-40B4-BE49-F238E27FC236}">
                <a16:creationId xmlns:a16="http://schemas.microsoft.com/office/drawing/2014/main" id="{3C278BE9-1391-46FB-9C26-76FF53D612CC}"/>
              </a:ext>
            </a:extLst>
          </p:cNvPr>
          <p:cNvSpPr/>
          <p:nvPr/>
        </p:nvSpPr>
        <p:spPr>
          <a:xfrm>
            <a:off x="2650638" y="2954549"/>
            <a:ext cx="4815696" cy="353943"/>
          </a:xfrm>
          <a:prstGeom prst="rect">
            <a:avLst/>
          </a:prstGeom>
        </p:spPr>
        <p:txBody>
          <a:bodyPr wrap="square" lIns="68580" tIns="34290" rIns="68580" bIns="34290">
            <a:spAutoFit/>
          </a:bodyPr>
          <a:lstStyle/>
          <a:p>
            <a:pPr lvl="0" algn="ctr">
              <a:lnSpc>
                <a:spcPct val="150000"/>
              </a:lnSpc>
              <a:spcBef>
                <a:spcPct val="0"/>
              </a:spcBef>
              <a:defRPr/>
            </a:pPr>
            <a:r>
              <a:rPr lang="en-US" altLang="zh-CN"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t>Faster </a:t>
            </a:r>
            <a:r>
              <a:rPr lang="en-US" altLang="zh-CN" dirty="0" err="1"/>
              <a:t>AutoAugment</a:t>
            </a:r>
            <a:r>
              <a:rPr lang="en-US" altLang="zh-CN" dirty="0"/>
              <a:t>》 By </a:t>
            </a:r>
            <a:r>
              <a:rPr lang="en-US" altLang="zh-CN" dirty="0" err="1"/>
              <a:t>Kakao</a:t>
            </a:r>
            <a:r>
              <a:rPr lang="en-US" altLang="zh-CN" dirty="0"/>
              <a:t> Brain</a:t>
            </a:r>
            <a:endParaRPr lang="zh-CN" altLang="en-US" dirty="0"/>
          </a:p>
        </p:txBody>
      </p:sp>
    </p:spTree>
  </p:cSld>
  <p:clrMapOvr>
    <a:masterClrMapping/>
  </p:clrMapOvr>
  <p:transition>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up)">
                                      <p:cBhvr>
                                        <p:cTn id="10" dur="500"/>
                                        <p:tgtEl>
                                          <p:spTgt spid="15"/>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1000" fill="hold"/>
                                        <p:tgtEl>
                                          <p:spTgt spid="23"/>
                                        </p:tgtEl>
                                        <p:attrNameLst>
                                          <p:attrName>ppt_y</p:attrName>
                                        </p:attrNameLst>
                                      </p:cBhvr>
                                      <p:tavLst>
                                        <p:tav tm="0">
                                          <p:val>
                                            <p:strVal val="#ppt_y+.1"/>
                                          </p:val>
                                        </p:tav>
                                        <p:tav tm="100000">
                                          <p:val>
                                            <p:strVal val="#ppt_y"/>
                                          </p:val>
                                        </p:tav>
                                      </p:tavLst>
                                    </p:anim>
                                  </p:childTnLst>
                                </p:cTn>
                              </p:par>
                              <p:par>
                                <p:cTn id="16" presetID="22" presetClass="entr" presetSubtype="8"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left)">
                                      <p:cBhvr>
                                        <p:cTn id="18" dur="500"/>
                                        <p:tgtEl>
                                          <p:spTgt spid="24"/>
                                        </p:tgtEl>
                                      </p:cBhvr>
                                    </p:animEffect>
                                  </p:childTnLst>
                                </p:cTn>
                              </p:par>
                              <p:par>
                                <p:cTn id="19" presetID="2" presetClass="entr" presetSubtype="2"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1+#ppt_w/2"/>
                                          </p:val>
                                        </p:tav>
                                        <p:tav tm="100000">
                                          <p:val>
                                            <p:strVal val="#ppt_x"/>
                                          </p:val>
                                        </p:tav>
                                      </p:tavLst>
                                    </p:anim>
                                    <p:anim calcmode="lin" valueType="num">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1+#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14" presetClass="entr" presetSubtype="1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randombar(horizontal)">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3" grpId="0"/>
      <p:bldP spid="14" grpId="0" bldLvl="0" animBg="1"/>
      <p:bldP spid="15" grpId="0" animBg="1"/>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l" defTabSz="3429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sz="2400" b="1" dirty="0">
                <a:solidFill>
                  <a:srgbClr val="0070C0"/>
                </a:solidFill>
                <a:ea typeface="印品黑体" panose="00000500000000000000" pitchFamily="2" charset="-122"/>
                <a:cs typeface="微软雅黑" panose="020B0503020204020204" pitchFamily="34" charset="-122"/>
              </a:rPr>
              <a:t>搜索算法</a:t>
            </a:r>
            <a:endParaRPr kumimoji="0" lang="zh-CN" altLang="en-US" sz="2400" b="1" i="0" u="none" strike="noStrike" kern="1200" cap="none" spc="0" normalizeH="0" baseline="0" noProof="0" dirty="0">
              <a:ln>
                <a:noFill/>
              </a:ln>
              <a:solidFill>
                <a:srgbClr val="0070C0"/>
              </a:solidFill>
              <a:effectLst/>
              <a:uLnTx/>
              <a:uFillTx/>
              <a:ea typeface="印品黑体" panose="00000500000000000000" pitchFamily="2" charset="-122"/>
              <a:cs typeface="微软雅黑" panose="020B0503020204020204" pitchFamily="34" charset="-122"/>
              <a:sym typeface="Calibri" panose="020F050202020403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3429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800" b="0" i="0" u="none" strike="noStrike" kern="1200" cap="none" spc="0" normalizeH="0" baseline="0" noProof="0" dirty="0">
              <a:ln>
                <a:noFill/>
              </a:ln>
              <a:solidFill>
                <a:srgbClr val="FFFFFF"/>
              </a:solidFill>
              <a:effectLst/>
              <a:uLnTx/>
              <a:uFillTx/>
              <a:latin typeface="印品黑体" panose="00000500000000000000" pitchFamily="2" charset="-122"/>
              <a:ea typeface="印品黑体" panose="00000500000000000000" pitchFamily="2" charset="-122"/>
              <a:cs typeface="微软雅黑" panose="020B0503020204020204" pitchFamily="34" charset="-122"/>
              <a:sym typeface="微软雅黑" panose="020B0503020204020204" pitchFamily="34" charset="-122"/>
            </a:endParaRPr>
          </a:p>
        </p:txBody>
      </p:sp>
      <p:pic>
        <p:nvPicPr>
          <p:cNvPr id="4" name="图片 3" descr="资源 1"/>
          <p:cNvPicPr>
            <a:picLocks noChangeAspect="1"/>
          </p:cNvPicPr>
          <p:nvPr/>
        </p:nvPicPr>
        <p:blipFill>
          <a:blip r:embed="rId3"/>
          <a:srcRect r="43701"/>
          <a:stretch>
            <a:fillRect/>
          </a:stretch>
        </p:blipFill>
        <p:spPr>
          <a:xfrm>
            <a:off x="7333615" y="224790"/>
            <a:ext cx="1501775" cy="473710"/>
          </a:xfrm>
          <a:prstGeom prst="rect">
            <a:avLst/>
          </a:prstGeom>
        </p:spPr>
      </p:pic>
      <p:sp>
        <p:nvSpPr>
          <p:cNvPr id="5" name="矩形 4">
            <a:extLst>
              <a:ext uri="{FF2B5EF4-FFF2-40B4-BE49-F238E27FC236}">
                <a16:creationId xmlns:a16="http://schemas.microsoft.com/office/drawing/2014/main" id="{6083CC13-A913-49AB-A460-A77153C1F736}"/>
              </a:ext>
            </a:extLst>
          </p:cNvPr>
          <p:cNvSpPr/>
          <p:nvPr/>
        </p:nvSpPr>
        <p:spPr>
          <a:xfrm>
            <a:off x="790770" y="2389701"/>
            <a:ext cx="7906663" cy="307777"/>
          </a:xfrm>
          <a:prstGeom prst="rect">
            <a:avLst/>
          </a:prstGeom>
        </p:spPr>
        <p:txBody>
          <a:bodyPr wrap="square">
            <a:spAutoFit/>
          </a:bodyPr>
          <a:lstStyle/>
          <a:p>
            <a:endParaRPr lang="zh-CN" altLang="en-US" dirty="0"/>
          </a:p>
        </p:txBody>
      </p:sp>
      <p:sp>
        <p:nvSpPr>
          <p:cNvPr id="9" name="矩形 8">
            <a:extLst>
              <a:ext uri="{FF2B5EF4-FFF2-40B4-BE49-F238E27FC236}">
                <a16:creationId xmlns:a16="http://schemas.microsoft.com/office/drawing/2014/main" id="{8BE293F5-E169-4A35-8C04-FC76B048B548}"/>
              </a:ext>
            </a:extLst>
          </p:cNvPr>
          <p:cNvSpPr/>
          <p:nvPr/>
        </p:nvSpPr>
        <p:spPr>
          <a:xfrm>
            <a:off x="1013506" y="787536"/>
            <a:ext cx="4275529" cy="307777"/>
          </a:xfrm>
          <a:prstGeom prst="rect">
            <a:avLst/>
          </a:prstGeom>
        </p:spPr>
        <p:txBody>
          <a:bodyPr wrap="none">
            <a:spAutoFit/>
          </a:bodyPr>
          <a:lstStyle/>
          <a:p>
            <a:r>
              <a:rPr lang="zh-CN" altLang="en-US" b="1" dirty="0">
                <a:solidFill>
                  <a:srgbClr val="0070C0"/>
                </a:solidFill>
                <a:ea typeface="印品黑体" panose="00000500000000000000" pitchFamily="2" charset="-122"/>
              </a:rPr>
              <a:t>目标：找到使得分类的期望准确率最高的扩增策略。</a:t>
            </a:r>
            <a:endParaRPr lang="zh-CN" altLang="en-US" dirty="0"/>
          </a:p>
        </p:txBody>
      </p:sp>
      <p:pic>
        <p:nvPicPr>
          <p:cNvPr id="3" name="图片 2">
            <a:extLst>
              <a:ext uri="{FF2B5EF4-FFF2-40B4-BE49-F238E27FC236}">
                <a16:creationId xmlns:a16="http://schemas.microsoft.com/office/drawing/2014/main" id="{FBB9C8D8-4EB8-4757-A151-1B9D8013C52E}"/>
              </a:ext>
            </a:extLst>
          </p:cNvPr>
          <p:cNvPicPr>
            <a:picLocks noChangeAspect="1"/>
          </p:cNvPicPr>
          <p:nvPr/>
        </p:nvPicPr>
        <p:blipFill>
          <a:blip r:embed="rId4"/>
          <a:stretch>
            <a:fillRect/>
          </a:stretch>
        </p:blipFill>
        <p:spPr>
          <a:xfrm>
            <a:off x="734833" y="1598709"/>
            <a:ext cx="4175760" cy="1889760"/>
          </a:xfrm>
          <a:prstGeom prst="rect">
            <a:avLst/>
          </a:prstGeom>
        </p:spPr>
      </p:pic>
    </p:spTree>
    <p:extLst>
      <p:ext uri="{BB962C8B-B14F-4D97-AF65-F5344CB8AC3E}">
        <p14:creationId xmlns:p14="http://schemas.microsoft.com/office/powerpoint/2010/main" val="1241352950"/>
      </p:ext>
    </p:extLst>
  </p:cSld>
  <p:clrMapOvr>
    <a:masterClrMapping/>
  </p:clrMapOvr>
  <p:transition>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l" defTabSz="3429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sz="2400" b="1" dirty="0">
                <a:solidFill>
                  <a:srgbClr val="0070C0"/>
                </a:solidFill>
                <a:ea typeface="印品黑体" panose="00000500000000000000" pitchFamily="2" charset="-122"/>
                <a:cs typeface="微软雅黑" panose="020B0503020204020204" pitchFamily="34" charset="-122"/>
              </a:rPr>
              <a:t>搜索算法</a:t>
            </a:r>
            <a:endParaRPr kumimoji="0" lang="zh-CN" altLang="en-US" sz="2400" b="1" i="0" u="none" strike="noStrike" kern="1200" cap="none" spc="0" normalizeH="0" baseline="0" noProof="0" dirty="0">
              <a:ln>
                <a:noFill/>
              </a:ln>
              <a:solidFill>
                <a:srgbClr val="0070C0"/>
              </a:solidFill>
              <a:effectLst/>
              <a:uLnTx/>
              <a:uFillTx/>
              <a:ea typeface="印品黑体" panose="00000500000000000000" pitchFamily="2" charset="-122"/>
              <a:cs typeface="微软雅黑" panose="020B0503020204020204" pitchFamily="34" charset="-122"/>
              <a:sym typeface="Calibri" panose="020F050202020403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3429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800" b="0" i="0" u="none" strike="noStrike" kern="1200" cap="none" spc="0" normalizeH="0" baseline="0" noProof="0" dirty="0">
              <a:ln>
                <a:noFill/>
              </a:ln>
              <a:solidFill>
                <a:srgbClr val="FFFFFF"/>
              </a:solidFill>
              <a:effectLst/>
              <a:uLnTx/>
              <a:uFillTx/>
              <a:latin typeface="印品黑体" panose="00000500000000000000" pitchFamily="2" charset="-122"/>
              <a:ea typeface="印品黑体" panose="00000500000000000000" pitchFamily="2" charset="-122"/>
              <a:cs typeface="微软雅黑" panose="020B0503020204020204" pitchFamily="34" charset="-122"/>
              <a:sym typeface="微软雅黑" panose="020B0503020204020204" pitchFamily="34" charset="-122"/>
            </a:endParaRPr>
          </a:p>
        </p:txBody>
      </p:sp>
      <p:pic>
        <p:nvPicPr>
          <p:cNvPr id="4" name="图片 3" descr="资源 1"/>
          <p:cNvPicPr>
            <a:picLocks noChangeAspect="1"/>
          </p:cNvPicPr>
          <p:nvPr/>
        </p:nvPicPr>
        <p:blipFill>
          <a:blip r:embed="rId3"/>
          <a:srcRect r="43701"/>
          <a:stretch>
            <a:fillRect/>
          </a:stretch>
        </p:blipFill>
        <p:spPr>
          <a:xfrm>
            <a:off x="7333615" y="224790"/>
            <a:ext cx="1501775" cy="473710"/>
          </a:xfrm>
          <a:prstGeom prst="rect">
            <a:avLst/>
          </a:prstGeom>
        </p:spPr>
      </p:pic>
      <p:sp>
        <p:nvSpPr>
          <p:cNvPr id="5" name="矩形 4">
            <a:extLst>
              <a:ext uri="{FF2B5EF4-FFF2-40B4-BE49-F238E27FC236}">
                <a16:creationId xmlns:a16="http://schemas.microsoft.com/office/drawing/2014/main" id="{6083CC13-A913-49AB-A460-A77153C1F736}"/>
              </a:ext>
            </a:extLst>
          </p:cNvPr>
          <p:cNvSpPr/>
          <p:nvPr/>
        </p:nvSpPr>
        <p:spPr>
          <a:xfrm>
            <a:off x="790770" y="2389701"/>
            <a:ext cx="7906663" cy="307777"/>
          </a:xfrm>
          <a:prstGeom prst="rect">
            <a:avLst/>
          </a:prstGeom>
        </p:spPr>
        <p:txBody>
          <a:bodyPr wrap="square">
            <a:spAutoFit/>
          </a:bodyPr>
          <a:lstStyle/>
          <a:p>
            <a:endParaRPr lang="zh-CN" altLang="en-US" dirty="0"/>
          </a:p>
        </p:txBody>
      </p:sp>
      <p:pic>
        <p:nvPicPr>
          <p:cNvPr id="6" name="图片 5">
            <a:extLst>
              <a:ext uri="{FF2B5EF4-FFF2-40B4-BE49-F238E27FC236}">
                <a16:creationId xmlns:a16="http://schemas.microsoft.com/office/drawing/2014/main" id="{E288275D-401B-4152-B398-1B9637260E69}"/>
              </a:ext>
            </a:extLst>
          </p:cNvPr>
          <p:cNvPicPr>
            <a:picLocks noChangeAspect="1"/>
          </p:cNvPicPr>
          <p:nvPr/>
        </p:nvPicPr>
        <p:blipFill>
          <a:blip r:embed="rId4"/>
          <a:stretch>
            <a:fillRect/>
          </a:stretch>
        </p:blipFill>
        <p:spPr>
          <a:xfrm>
            <a:off x="790770" y="1243344"/>
            <a:ext cx="7226179" cy="3462005"/>
          </a:xfrm>
          <a:prstGeom prst="rect">
            <a:avLst/>
          </a:prstGeom>
        </p:spPr>
      </p:pic>
      <p:sp>
        <p:nvSpPr>
          <p:cNvPr id="9" name="矩形 8">
            <a:extLst>
              <a:ext uri="{FF2B5EF4-FFF2-40B4-BE49-F238E27FC236}">
                <a16:creationId xmlns:a16="http://schemas.microsoft.com/office/drawing/2014/main" id="{8BE293F5-E169-4A35-8C04-FC76B048B548}"/>
              </a:ext>
            </a:extLst>
          </p:cNvPr>
          <p:cNvSpPr/>
          <p:nvPr/>
        </p:nvSpPr>
        <p:spPr>
          <a:xfrm>
            <a:off x="1013506" y="787536"/>
            <a:ext cx="4275529" cy="307777"/>
          </a:xfrm>
          <a:prstGeom prst="rect">
            <a:avLst/>
          </a:prstGeom>
        </p:spPr>
        <p:txBody>
          <a:bodyPr wrap="none">
            <a:spAutoFit/>
          </a:bodyPr>
          <a:lstStyle/>
          <a:p>
            <a:r>
              <a:rPr lang="zh-CN" altLang="en-US" b="1" dirty="0">
                <a:solidFill>
                  <a:srgbClr val="0070C0"/>
                </a:solidFill>
                <a:ea typeface="印品黑体" panose="00000500000000000000" pitchFamily="2" charset="-122"/>
              </a:rPr>
              <a:t>目标：找到使得分类的期望准确率最高的扩增策略。</a:t>
            </a:r>
            <a:endParaRPr lang="zh-CN" altLang="en-US" dirty="0"/>
          </a:p>
        </p:txBody>
      </p:sp>
    </p:spTree>
    <p:extLst>
      <p:ext uri="{BB962C8B-B14F-4D97-AF65-F5344CB8AC3E}">
        <p14:creationId xmlns:p14="http://schemas.microsoft.com/office/powerpoint/2010/main" val="1924102680"/>
      </p:ext>
    </p:extLst>
  </p:cSld>
  <p:clrMapOvr>
    <a:masterClrMapping/>
  </p:clrMapOvr>
  <p:transition>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l" defTabSz="3429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sz="2400" b="1" dirty="0">
                <a:solidFill>
                  <a:srgbClr val="0070C0"/>
                </a:solidFill>
                <a:ea typeface="印品黑体" panose="00000500000000000000" pitchFamily="2" charset="-122"/>
                <a:cs typeface="微软雅黑" panose="020B0503020204020204" pitchFamily="34" charset="-122"/>
              </a:rPr>
              <a:t>搜索算法</a:t>
            </a:r>
            <a:endParaRPr kumimoji="0" lang="zh-CN" altLang="en-US" sz="2400" b="1" i="0" u="none" strike="noStrike" kern="1200" cap="none" spc="0" normalizeH="0" baseline="0" noProof="0" dirty="0">
              <a:ln>
                <a:noFill/>
              </a:ln>
              <a:solidFill>
                <a:srgbClr val="0070C0"/>
              </a:solidFill>
              <a:effectLst/>
              <a:uLnTx/>
              <a:uFillTx/>
              <a:ea typeface="印品黑体" panose="00000500000000000000" pitchFamily="2" charset="-122"/>
              <a:cs typeface="微软雅黑" panose="020B0503020204020204" pitchFamily="34" charset="-122"/>
              <a:sym typeface="Calibri" panose="020F050202020403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3429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800" b="0" i="0" u="none" strike="noStrike" kern="1200" cap="none" spc="0" normalizeH="0" baseline="0" noProof="0" dirty="0">
              <a:ln>
                <a:noFill/>
              </a:ln>
              <a:solidFill>
                <a:srgbClr val="FFFFFF"/>
              </a:solidFill>
              <a:effectLst/>
              <a:uLnTx/>
              <a:uFillTx/>
              <a:latin typeface="印品黑体" panose="00000500000000000000" pitchFamily="2" charset="-122"/>
              <a:ea typeface="印品黑体" panose="00000500000000000000" pitchFamily="2" charset="-122"/>
              <a:cs typeface="微软雅黑" panose="020B0503020204020204" pitchFamily="34" charset="-122"/>
              <a:sym typeface="微软雅黑" panose="020B0503020204020204" pitchFamily="34" charset="-122"/>
            </a:endParaRPr>
          </a:p>
        </p:txBody>
      </p:sp>
      <p:pic>
        <p:nvPicPr>
          <p:cNvPr id="4" name="图片 3" descr="资源 1"/>
          <p:cNvPicPr>
            <a:picLocks noChangeAspect="1"/>
          </p:cNvPicPr>
          <p:nvPr/>
        </p:nvPicPr>
        <p:blipFill>
          <a:blip r:embed="rId3"/>
          <a:srcRect r="43701"/>
          <a:stretch>
            <a:fillRect/>
          </a:stretch>
        </p:blipFill>
        <p:spPr>
          <a:xfrm>
            <a:off x="7333615" y="224790"/>
            <a:ext cx="1501775" cy="473710"/>
          </a:xfrm>
          <a:prstGeom prst="rect">
            <a:avLst/>
          </a:prstGeom>
        </p:spPr>
      </p:pic>
      <p:pic>
        <p:nvPicPr>
          <p:cNvPr id="2" name="图片 1">
            <a:extLst>
              <a:ext uri="{FF2B5EF4-FFF2-40B4-BE49-F238E27FC236}">
                <a16:creationId xmlns:a16="http://schemas.microsoft.com/office/drawing/2014/main" id="{17883400-15C1-4334-BAF3-689B352EF333}"/>
              </a:ext>
            </a:extLst>
          </p:cNvPr>
          <p:cNvPicPr>
            <a:picLocks noChangeAspect="1"/>
          </p:cNvPicPr>
          <p:nvPr/>
        </p:nvPicPr>
        <p:blipFill>
          <a:blip r:embed="rId4"/>
          <a:stretch>
            <a:fillRect/>
          </a:stretch>
        </p:blipFill>
        <p:spPr>
          <a:xfrm>
            <a:off x="1676816" y="1036034"/>
            <a:ext cx="2202371" cy="464860"/>
          </a:xfrm>
          <a:prstGeom prst="rect">
            <a:avLst/>
          </a:prstGeom>
        </p:spPr>
      </p:pic>
      <p:sp>
        <p:nvSpPr>
          <p:cNvPr id="3" name="矩形 2">
            <a:extLst>
              <a:ext uri="{FF2B5EF4-FFF2-40B4-BE49-F238E27FC236}">
                <a16:creationId xmlns:a16="http://schemas.microsoft.com/office/drawing/2014/main" id="{461F4D2C-786B-439A-8ED1-91B3B2704F6C}"/>
              </a:ext>
            </a:extLst>
          </p:cNvPr>
          <p:cNvSpPr/>
          <p:nvPr/>
        </p:nvSpPr>
        <p:spPr>
          <a:xfrm>
            <a:off x="707141" y="1076764"/>
            <a:ext cx="6969566" cy="338554"/>
          </a:xfrm>
          <a:prstGeom prst="rect">
            <a:avLst/>
          </a:prstGeom>
        </p:spPr>
        <p:txBody>
          <a:bodyPr wrap="square">
            <a:spAutoFit/>
          </a:bodyPr>
          <a:lstStyle/>
          <a:p>
            <a:r>
              <a:rPr lang="zh-CN" altLang="en-US" sz="1600" b="1" dirty="0">
                <a:solidFill>
                  <a:srgbClr val="0070C0"/>
                </a:solidFill>
                <a:ea typeface="印品黑体" panose="00000500000000000000" pitchFamily="2" charset="-122"/>
              </a:rPr>
              <a:t>目标：</a:t>
            </a:r>
            <a:endParaRPr lang="zh-CN" altLang="en-US" dirty="0"/>
          </a:p>
        </p:txBody>
      </p:sp>
      <p:sp>
        <p:nvSpPr>
          <p:cNvPr id="5" name="矩形 4">
            <a:extLst>
              <a:ext uri="{FF2B5EF4-FFF2-40B4-BE49-F238E27FC236}">
                <a16:creationId xmlns:a16="http://schemas.microsoft.com/office/drawing/2014/main" id="{6083CC13-A913-49AB-A460-A77153C1F736}"/>
              </a:ext>
            </a:extLst>
          </p:cNvPr>
          <p:cNvSpPr/>
          <p:nvPr/>
        </p:nvSpPr>
        <p:spPr>
          <a:xfrm>
            <a:off x="790770" y="2389701"/>
            <a:ext cx="7906663" cy="307777"/>
          </a:xfrm>
          <a:prstGeom prst="rect">
            <a:avLst/>
          </a:prstGeom>
        </p:spPr>
        <p:txBody>
          <a:bodyPr wrap="square">
            <a:spAutoFit/>
          </a:bodyPr>
          <a:lstStyle/>
          <a:p>
            <a:endParaRPr lang="zh-CN" altLang="en-US" dirty="0"/>
          </a:p>
        </p:txBody>
      </p:sp>
      <p:sp>
        <p:nvSpPr>
          <p:cNvPr id="7" name="矩形 6">
            <a:extLst>
              <a:ext uri="{FF2B5EF4-FFF2-40B4-BE49-F238E27FC236}">
                <a16:creationId xmlns:a16="http://schemas.microsoft.com/office/drawing/2014/main" id="{7319F625-9975-4001-9538-715CB2800502}"/>
              </a:ext>
            </a:extLst>
          </p:cNvPr>
          <p:cNvSpPr/>
          <p:nvPr/>
        </p:nvSpPr>
        <p:spPr>
          <a:xfrm>
            <a:off x="578778" y="1733232"/>
            <a:ext cx="1210588" cy="338554"/>
          </a:xfrm>
          <a:prstGeom prst="rect">
            <a:avLst/>
          </a:prstGeom>
        </p:spPr>
        <p:txBody>
          <a:bodyPr wrap="none">
            <a:spAutoFit/>
          </a:bodyPr>
          <a:lstStyle/>
          <a:p>
            <a:r>
              <a:rPr lang="zh-CN" altLang="en-US" sz="1600" b="1" dirty="0">
                <a:solidFill>
                  <a:srgbClr val="0070C0"/>
                </a:solidFill>
                <a:ea typeface="印品黑体" panose="00000500000000000000" pitchFamily="2" charset="-122"/>
              </a:rPr>
              <a:t>实现流程：</a:t>
            </a:r>
          </a:p>
        </p:txBody>
      </p:sp>
      <p:pic>
        <p:nvPicPr>
          <p:cNvPr id="8" name="图片 7">
            <a:extLst>
              <a:ext uri="{FF2B5EF4-FFF2-40B4-BE49-F238E27FC236}">
                <a16:creationId xmlns:a16="http://schemas.microsoft.com/office/drawing/2014/main" id="{23BEE4A9-A4B9-492D-9586-05D71E43B614}"/>
              </a:ext>
            </a:extLst>
          </p:cNvPr>
          <p:cNvPicPr>
            <a:picLocks noChangeAspect="1"/>
          </p:cNvPicPr>
          <p:nvPr/>
        </p:nvPicPr>
        <p:blipFill>
          <a:blip r:embed="rId5"/>
          <a:stretch>
            <a:fillRect/>
          </a:stretch>
        </p:blipFill>
        <p:spPr>
          <a:xfrm>
            <a:off x="1676816" y="1879158"/>
            <a:ext cx="6447079" cy="2446232"/>
          </a:xfrm>
          <a:prstGeom prst="rect">
            <a:avLst/>
          </a:prstGeom>
        </p:spPr>
      </p:pic>
    </p:spTree>
    <p:extLst>
      <p:ext uri="{BB962C8B-B14F-4D97-AF65-F5344CB8AC3E}">
        <p14:creationId xmlns:p14="http://schemas.microsoft.com/office/powerpoint/2010/main" val="1863286739"/>
      </p:ext>
    </p:extLst>
  </p:cSld>
  <p:clrMapOvr>
    <a:masterClrMapping/>
  </p:clrMapOvr>
  <p:transition>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l" defTabSz="3429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sz="2400" b="1" dirty="0">
                <a:solidFill>
                  <a:srgbClr val="0070C0"/>
                </a:solidFill>
                <a:ea typeface="印品黑体" panose="00000500000000000000" pitchFamily="2" charset="-122"/>
                <a:cs typeface="微软雅黑" panose="020B0503020204020204" pitchFamily="34" charset="-122"/>
              </a:rPr>
              <a:t>搜索算法</a:t>
            </a:r>
            <a:endParaRPr kumimoji="0" lang="zh-CN" altLang="en-US" sz="2400" b="1" i="0" u="none" strike="noStrike" kern="1200" cap="none" spc="0" normalizeH="0" baseline="0" noProof="0" dirty="0">
              <a:ln>
                <a:noFill/>
              </a:ln>
              <a:solidFill>
                <a:srgbClr val="0070C0"/>
              </a:solidFill>
              <a:effectLst/>
              <a:uLnTx/>
              <a:uFillTx/>
              <a:ea typeface="印品黑体" panose="00000500000000000000" pitchFamily="2" charset="-122"/>
              <a:cs typeface="微软雅黑" panose="020B0503020204020204" pitchFamily="34" charset="-122"/>
              <a:sym typeface="Calibri" panose="020F050202020403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3429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800" b="0" i="0" u="none" strike="noStrike" kern="1200" cap="none" spc="0" normalizeH="0" baseline="0" noProof="0" dirty="0">
              <a:ln>
                <a:noFill/>
              </a:ln>
              <a:solidFill>
                <a:srgbClr val="FFFFFF"/>
              </a:solidFill>
              <a:effectLst/>
              <a:uLnTx/>
              <a:uFillTx/>
              <a:latin typeface="印品黑体" panose="00000500000000000000" pitchFamily="2" charset="-122"/>
              <a:ea typeface="印品黑体" panose="00000500000000000000" pitchFamily="2" charset="-122"/>
              <a:cs typeface="微软雅黑" panose="020B0503020204020204" pitchFamily="34" charset="-122"/>
              <a:sym typeface="微软雅黑" panose="020B0503020204020204" pitchFamily="34" charset="-122"/>
            </a:endParaRPr>
          </a:p>
        </p:txBody>
      </p:sp>
      <p:pic>
        <p:nvPicPr>
          <p:cNvPr id="4" name="图片 3" descr="资源 1"/>
          <p:cNvPicPr>
            <a:picLocks noChangeAspect="1"/>
          </p:cNvPicPr>
          <p:nvPr/>
        </p:nvPicPr>
        <p:blipFill>
          <a:blip r:embed="rId3"/>
          <a:srcRect r="43701"/>
          <a:stretch>
            <a:fillRect/>
          </a:stretch>
        </p:blipFill>
        <p:spPr>
          <a:xfrm>
            <a:off x="7333615" y="224790"/>
            <a:ext cx="1501775" cy="473710"/>
          </a:xfrm>
          <a:prstGeom prst="rect">
            <a:avLst/>
          </a:prstGeom>
        </p:spPr>
      </p:pic>
      <p:pic>
        <p:nvPicPr>
          <p:cNvPr id="35" name="图片 34">
            <a:extLst>
              <a:ext uri="{FF2B5EF4-FFF2-40B4-BE49-F238E27FC236}">
                <a16:creationId xmlns:a16="http://schemas.microsoft.com/office/drawing/2014/main" id="{27AC834B-9E3B-4ED6-873C-4D9D9764CF42}"/>
              </a:ext>
            </a:extLst>
          </p:cNvPr>
          <p:cNvPicPr>
            <a:picLocks noChangeAspect="1"/>
          </p:cNvPicPr>
          <p:nvPr/>
        </p:nvPicPr>
        <p:blipFill>
          <a:blip r:embed="rId4"/>
          <a:stretch>
            <a:fillRect/>
          </a:stretch>
        </p:blipFill>
        <p:spPr>
          <a:xfrm>
            <a:off x="727648" y="1223822"/>
            <a:ext cx="5101652" cy="3055940"/>
          </a:xfrm>
          <a:prstGeom prst="rect">
            <a:avLst/>
          </a:prstGeom>
        </p:spPr>
      </p:pic>
      <p:sp>
        <p:nvSpPr>
          <p:cNvPr id="6" name="矩形 5">
            <a:extLst>
              <a:ext uri="{FF2B5EF4-FFF2-40B4-BE49-F238E27FC236}">
                <a16:creationId xmlns:a16="http://schemas.microsoft.com/office/drawing/2014/main" id="{A468C76E-6AA1-4DFB-975A-0F9A98CA2A2D}"/>
              </a:ext>
            </a:extLst>
          </p:cNvPr>
          <p:cNvSpPr/>
          <p:nvPr/>
        </p:nvSpPr>
        <p:spPr>
          <a:xfrm>
            <a:off x="6359891" y="1168666"/>
            <a:ext cx="2358993" cy="3166251"/>
          </a:xfrm>
          <a:prstGeom prst="rect">
            <a:avLst/>
          </a:prstGeom>
        </p:spPr>
        <p:txBody>
          <a:bodyPr wrap="square">
            <a:spAutoFit/>
          </a:bodyPr>
          <a:lstStyle/>
          <a:p>
            <a:pPr>
              <a:lnSpc>
                <a:spcPct val="200000"/>
              </a:lnSpc>
            </a:pPr>
            <a:r>
              <a:rPr lang="zh-CN" altLang="en-US" sz="1600" b="1" dirty="0">
                <a:solidFill>
                  <a:srgbClr val="0070C0"/>
                </a:solidFill>
                <a:ea typeface="印品黑体" panose="00000500000000000000" pitchFamily="2" charset="-122"/>
              </a:rPr>
              <a:t>  控制器</a:t>
            </a:r>
            <a:endParaRPr lang="en-US" altLang="zh-CN" sz="1600" b="1" dirty="0">
              <a:solidFill>
                <a:srgbClr val="0070C0"/>
              </a:solidFill>
              <a:ea typeface="印品黑体" panose="00000500000000000000" pitchFamily="2" charset="-122"/>
            </a:endParaRPr>
          </a:p>
          <a:p>
            <a:pPr>
              <a:lnSpc>
                <a:spcPct val="200000"/>
              </a:lnSpc>
            </a:pPr>
            <a:r>
              <a:rPr lang="zh-CN" altLang="en-US" b="1" dirty="0">
                <a:solidFill>
                  <a:srgbClr val="0070C0"/>
                </a:solidFill>
                <a:ea typeface="印品黑体" panose="00000500000000000000" pitchFamily="2" charset="-122"/>
              </a:rPr>
              <a:t>（递归神经网络）</a:t>
            </a:r>
            <a:endParaRPr lang="en-US" altLang="zh-CN" sz="1600" b="1" dirty="0">
              <a:solidFill>
                <a:srgbClr val="0070C0"/>
              </a:solidFill>
              <a:ea typeface="印品黑体" panose="00000500000000000000" pitchFamily="2" charset="-122"/>
            </a:endParaRPr>
          </a:p>
          <a:p>
            <a:pPr>
              <a:lnSpc>
                <a:spcPct val="200000"/>
              </a:lnSpc>
            </a:pPr>
            <a:r>
              <a:rPr lang="en-US" altLang="zh-CN" dirty="0">
                <a:latin typeface="等线" panose="02010600030101010101" pitchFamily="2" charset="-122"/>
                <a:cs typeface="Times New Roman" panose="02020603050405020304" pitchFamily="18" charset="0"/>
              </a:rPr>
              <a:t>5</a:t>
            </a:r>
            <a:r>
              <a:rPr lang="zh-CN" altLang="zh-CN" dirty="0">
                <a:latin typeface="等线" panose="02010600030101010101" pitchFamily="2" charset="-122"/>
                <a:cs typeface="Times New Roman" panose="02020603050405020304" pitchFamily="18" charset="0"/>
              </a:rPr>
              <a:t>个子策略</a:t>
            </a:r>
            <a:r>
              <a:rPr lang="en-US" altLang="zh-CN" dirty="0">
                <a:latin typeface="等线" panose="02010600030101010101" pitchFamily="2" charset="-122"/>
                <a:cs typeface="Times New Roman" panose="02020603050405020304" pitchFamily="18" charset="0"/>
              </a:rPr>
              <a:t> *2</a:t>
            </a:r>
            <a:r>
              <a:rPr lang="zh-CN" altLang="zh-CN" dirty="0">
                <a:latin typeface="等线" panose="02010600030101010101" pitchFamily="2" charset="-122"/>
                <a:cs typeface="Times New Roman" panose="02020603050405020304" pitchFamily="18" charset="0"/>
              </a:rPr>
              <a:t>个操作</a:t>
            </a:r>
            <a:r>
              <a:rPr lang="en-US" altLang="zh-CN" dirty="0">
                <a:latin typeface="等线" panose="02010600030101010101" pitchFamily="2" charset="-122"/>
                <a:cs typeface="Times New Roman" panose="02020603050405020304" pitchFamily="18" charset="0"/>
              </a:rPr>
              <a:t> *3</a:t>
            </a:r>
            <a:r>
              <a:rPr lang="zh-CN" altLang="en-US" dirty="0">
                <a:latin typeface="等线" panose="02010600030101010101" pitchFamily="2" charset="-122"/>
                <a:cs typeface="Times New Roman" panose="02020603050405020304" pitchFamily="18" charset="0"/>
              </a:rPr>
              <a:t>个值</a:t>
            </a:r>
            <a:r>
              <a:rPr lang="en-US" altLang="zh-CN" dirty="0">
                <a:latin typeface="等线" panose="02010600030101010101" pitchFamily="2" charset="-122"/>
                <a:cs typeface="Times New Roman" panose="02020603050405020304" pitchFamily="18" charset="0"/>
              </a:rPr>
              <a:t>=30</a:t>
            </a:r>
            <a:r>
              <a:rPr lang="zh-CN" altLang="en-US" dirty="0">
                <a:latin typeface="等线" panose="02010600030101010101" pitchFamily="2" charset="-122"/>
                <a:cs typeface="Times New Roman" panose="02020603050405020304" pitchFamily="18" charset="0"/>
              </a:rPr>
              <a:t>个</a:t>
            </a:r>
            <a:r>
              <a:rPr lang="en-US" altLang="zh-CN" dirty="0" err="1">
                <a:latin typeface="等线" panose="02010600030101010101" pitchFamily="2" charset="-122"/>
                <a:cs typeface="Times New Roman" panose="02020603050405020304" pitchFamily="18" charset="0"/>
              </a:rPr>
              <a:t>softmax</a:t>
            </a:r>
            <a:r>
              <a:rPr lang="zh-CN" altLang="en-US" dirty="0">
                <a:latin typeface="等线" panose="02010600030101010101" pitchFamily="2" charset="-122"/>
                <a:cs typeface="Times New Roman" panose="02020603050405020304" pitchFamily="18" charset="0"/>
              </a:rPr>
              <a:t>预测值 </a:t>
            </a:r>
            <a:endParaRPr lang="en-US" altLang="zh-CN" dirty="0">
              <a:latin typeface="等线" panose="02010600030101010101" pitchFamily="2" charset="-122"/>
              <a:cs typeface="Times New Roman" panose="02020603050405020304" pitchFamily="18" charset="0"/>
            </a:endParaRPr>
          </a:p>
          <a:p>
            <a:pPr>
              <a:lnSpc>
                <a:spcPct val="200000"/>
              </a:lnSpc>
            </a:pPr>
            <a:r>
              <a:rPr lang="zh-CN" altLang="en-US" sz="1600" b="1" dirty="0">
                <a:solidFill>
                  <a:srgbClr val="0070C0"/>
                </a:solidFill>
                <a:ea typeface="印品黑体" panose="00000500000000000000" pitchFamily="2" charset="-122"/>
              </a:rPr>
              <a:t>策略梯度算法</a:t>
            </a:r>
            <a:endParaRPr lang="en-US" altLang="zh-CN" sz="1600" b="1" dirty="0">
              <a:solidFill>
                <a:srgbClr val="0070C0"/>
              </a:solidFill>
              <a:ea typeface="印品黑体" panose="00000500000000000000" pitchFamily="2" charset="-122"/>
            </a:endParaRPr>
          </a:p>
          <a:p>
            <a:pPr>
              <a:lnSpc>
                <a:spcPct val="200000"/>
              </a:lnSpc>
            </a:pPr>
            <a:r>
              <a:rPr lang="zh-CN" altLang="en-US" dirty="0">
                <a:latin typeface="等线" panose="02010600030101010101" pitchFamily="2" charset="-122"/>
                <a:cs typeface="Times New Roman" panose="02020603050405020304" pitchFamily="18" charset="0"/>
              </a:rPr>
              <a:t>验证准确率充当奖励信号训练控制器模型</a:t>
            </a:r>
            <a:endParaRPr lang="zh-CN" altLang="en-US" dirty="0"/>
          </a:p>
        </p:txBody>
      </p:sp>
    </p:spTree>
    <p:extLst>
      <p:ext uri="{BB962C8B-B14F-4D97-AF65-F5344CB8AC3E}">
        <p14:creationId xmlns:p14="http://schemas.microsoft.com/office/powerpoint/2010/main" val="1696236432"/>
      </p:ext>
    </p:extLst>
  </p:cSld>
  <p:clrMapOvr>
    <a:masterClrMapping/>
  </p:clrMapOvr>
  <p:transition>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l" defTabSz="3429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sz="2400" b="1" dirty="0">
                <a:solidFill>
                  <a:srgbClr val="0070C0"/>
                </a:solidFill>
                <a:ea typeface="印品黑体" panose="00000500000000000000" pitchFamily="2" charset="-122"/>
                <a:cs typeface="微软雅黑" panose="020B0503020204020204" pitchFamily="34" charset="-122"/>
              </a:rPr>
              <a:t>搜索算法</a:t>
            </a:r>
            <a:endParaRPr kumimoji="0" lang="zh-CN" altLang="en-US" sz="2400" b="1" i="0" u="none" strike="noStrike" kern="1200" cap="none" spc="0" normalizeH="0" baseline="0" noProof="0" dirty="0">
              <a:ln>
                <a:noFill/>
              </a:ln>
              <a:solidFill>
                <a:srgbClr val="0070C0"/>
              </a:solidFill>
              <a:effectLst/>
              <a:uLnTx/>
              <a:uFillTx/>
              <a:ea typeface="印品黑体" panose="00000500000000000000" pitchFamily="2" charset="-122"/>
              <a:cs typeface="微软雅黑" panose="020B0503020204020204" pitchFamily="34" charset="-122"/>
              <a:sym typeface="Calibri" panose="020F050202020403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3429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800" b="0" i="0" u="none" strike="noStrike" kern="1200" cap="none" spc="0" normalizeH="0" baseline="0" noProof="0" dirty="0">
              <a:ln>
                <a:noFill/>
              </a:ln>
              <a:solidFill>
                <a:srgbClr val="FFFFFF"/>
              </a:solidFill>
              <a:effectLst/>
              <a:uLnTx/>
              <a:uFillTx/>
              <a:latin typeface="印品黑体" panose="00000500000000000000" pitchFamily="2" charset="-122"/>
              <a:ea typeface="印品黑体" panose="00000500000000000000" pitchFamily="2" charset="-122"/>
              <a:cs typeface="微软雅黑" panose="020B0503020204020204" pitchFamily="34" charset="-122"/>
              <a:sym typeface="微软雅黑" panose="020B0503020204020204" pitchFamily="34" charset="-122"/>
            </a:endParaRPr>
          </a:p>
        </p:txBody>
      </p:sp>
      <p:pic>
        <p:nvPicPr>
          <p:cNvPr id="4" name="图片 3" descr="资源 1"/>
          <p:cNvPicPr>
            <a:picLocks noChangeAspect="1"/>
          </p:cNvPicPr>
          <p:nvPr/>
        </p:nvPicPr>
        <p:blipFill>
          <a:blip r:embed="rId3"/>
          <a:srcRect r="43701"/>
          <a:stretch>
            <a:fillRect/>
          </a:stretch>
        </p:blipFill>
        <p:spPr>
          <a:xfrm>
            <a:off x="7333615" y="224790"/>
            <a:ext cx="1501775" cy="473710"/>
          </a:xfrm>
          <a:prstGeom prst="rect">
            <a:avLst/>
          </a:prstGeom>
        </p:spPr>
      </p:pic>
      <p:sp>
        <p:nvSpPr>
          <p:cNvPr id="6" name="矩形 5">
            <a:extLst>
              <a:ext uri="{FF2B5EF4-FFF2-40B4-BE49-F238E27FC236}">
                <a16:creationId xmlns:a16="http://schemas.microsoft.com/office/drawing/2014/main" id="{A468C76E-6AA1-4DFB-975A-0F9A98CA2A2D}"/>
              </a:ext>
            </a:extLst>
          </p:cNvPr>
          <p:cNvSpPr/>
          <p:nvPr/>
        </p:nvSpPr>
        <p:spPr>
          <a:xfrm>
            <a:off x="479789" y="698500"/>
            <a:ext cx="8116904" cy="3041667"/>
          </a:xfrm>
          <a:prstGeom prst="rect">
            <a:avLst/>
          </a:prstGeom>
        </p:spPr>
        <p:txBody>
          <a:bodyPr wrap="square">
            <a:spAutoFit/>
          </a:bodyPr>
          <a:lstStyle/>
          <a:p>
            <a:pPr>
              <a:lnSpc>
                <a:spcPct val="200000"/>
              </a:lnSpc>
            </a:pPr>
            <a:r>
              <a:rPr lang="zh-CN" altLang="en-US" dirty="0"/>
              <a:t>在</a:t>
            </a:r>
            <a:r>
              <a:rPr lang="en-US" altLang="zh-CN" dirty="0"/>
              <a:t>Fast </a:t>
            </a:r>
            <a:r>
              <a:rPr lang="en-US" altLang="zh-CN" dirty="0" err="1"/>
              <a:t>AutoAugment</a:t>
            </a:r>
            <a:r>
              <a:rPr lang="zh-CN" altLang="en-US" dirty="0"/>
              <a:t>中，我们将增强策略搜索作为一对训练数据集之间的密度匹配。</a:t>
            </a:r>
            <a:endParaRPr lang="en-US" altLang="zh-CN" dirty="0"/>
          </a:p>
          <a:p>
            <a:pPr>
              <a:lnSpc>
                <a:spcPct val="200000"/>
              </a:lnSpc>
            </a:pPr>
            <a:r>
              <a:rPr lang="en-US" altLang="zh-CN" dirty="0"/>
              <a:t>Argmax</a:t>
            </a:r>
            <a:r>
              <a:rPr lang="zh-CN" altLang="en-US" dirty="0"/>
              <a:t>是参数值取到最大值时的参数值</a:t>
            </a:r>
            <a:endParaRPr lang="en-US" altLang="zh-CN" dirty="0"/>
          </a:p>
          <a:p>
            <a:pPr>
              <a:lnSpc>
                <a:spcPct val="200000"/>
              </a:lnSpc>
            </a:pPr>
            <a:r>
              <a:rPr lang="zh-CN" altLang="en-US" dirty="0"/>
              <a:t>目标是通过搜索与</a:t>
            </a:r>
            <a:r>
              <a:rPr lang="en-US" altLang="zh-CN" dirty="0" err="1"/>
              <a:t>Dtrain</a:t>
            </a:r>
            <a:r>
              <a:rPr lang="zh-CN" altLang="en-US" dirty="0"/>
              <a:t>密度匹配的增强策略和增强</a:t>
            </a:r>
            <a:r>
              <a:rPr lang="en-US" altLang="zh-CN" dirty="0" err="1"/>
              <a:t>Dvalid</a:t>
            </a:r>
            <a:r>
              <a:rPr lang="zh-CN" altLang="en-US" dirty="0"/>
              <a:t>的密度来提高泛化能力</a:t>
            </a:r>
            <a:r>
              <a:rPr lang="zh-CN" altLang="en-US" dirty="0">
                <a:solidFill>
                  <a:srgbClr val="4D4D4D"/>
                </a:solidFill>
                <a:latin typeface="Microsoft YaHei" panose="020B0503020204020204" pitchFamily="34" charset="-122"/>
                <a:ea typeface="Microsoft YaHei" panose="020B0503020204020204" pitchFamily="34" charset="-122"/>
              </a:rPr>
              <a:t>但是，直接比较这两个分布以评估每个候选政策是不切实际的。因此，我们通过使用两个数据集上的模型预测来测量一个数据集遵循另一个数据集的数量来执行此评估。详细地说，让我们将</a:t>
            </a:r>
            <a:r>
              <a:rPr lang="en-US" altLang="zh-CN" dirty="0" err="1">
                <a:solidFill>
                  <a:srgbClr val="4D4D4D"/>
                </a:solidFill>
                <a:latin typeface="Microsoft YaHei" panose="020B0503020204020204" pitchFamily="34" charset="-122"/>
                <a:ea typeface="Microsoft YaHei" panose="020B0503020204020204" pitchFamily="34" charset="-122"/>
              </a:rPr>
              <a:t>Dtrain</a:t>
            </a:r>
            <a:r>
              <a:rPr lang="zh-CN" altLang="en-US" dirty="0">
                <a:solidFill>
                  <a:srgbClr val="4D4D4D"/>
                </a:solidFill>
                <a:latin typeface="Microsoft YaHei" panose="020B0503020204020204" pitchFamily="34" charset="-122"/>
                <a:ea typeface="Microsoft YaHei" panose="020B0503020204020204" pitchFamily="34" charset="-122"/>
              </a:rPr>
              <a:t>分成</a:t>
            </a:r>
            <a:r>
              <a:rPr lang="en-US" altLang="zh-CN" dirty="0">
                <a:solidFill>
                  <a:srgbClr val="4D4D4D"/>
                </a:solidFill>
                <a:latin typeface="Microsoft YaHei" panose="020B0503020204020204" pitchFamily="34" charset="-122"/>
                <a:ea typeface="Microsoft YaHei" panose="020B0503020204020204" pitchFamily="34" charset="-122"/>
              </a:rPr>
              <a:t>DM</a:t>
            </a:r>
            <a:r>
              <a:rPr lang="zh-CN" altLang="en-US" dirty="0">
                <a:solidFill>
                  <a:srgbClr val="4D4D4D"/>
                </a:solidFill>
                <a:latin typeface="Microsoft YaHei" panose="020B0503020204020204" pitchFamily="34" charset="-122"/>
                <a:ea typeface="Microsoft YaHei" panose="020B0503020204020204" pitchFamily="34" charset="-122"/>
              </a:rPr>
              <a:t>和</a:t>
            </a:r>
            <a:r>
              <a:rPr lang="en-US" altLang="zh-CN" dirty="0">
                <a:solidFill>
                  <a:srgbClr val="4D4D4D"/>
                </a:solidFill>
                <a:latin typeface="Microsoft YaHei" panose="020B0503020204020204" pitchFamily="34" charset="-122"/>
                <a:ea typeface="Microsoft YaHei" panose="020B0503020204020204" pitchFamily="34" charset="-122"/>
              </a:rPr>
              <a:t>DA</a:t>
            </a:r>
            <a:r>
              <a:rPr lang="zh-CN" altLang="en-US" dirty="0">
                <a:solidFill>
                  <a:srgbClr val="4D4D4D"/>
                </a:solidFill>
                <a:latin typeface="Microsoft YaHei" panose="020B0503020204020204" pitchFamily="34" charset="-122"/>
                <a:ea typeface="Microsoft YaHei" panose="020B0503020204020204" pitchFamily="34" charset="-122"/>
              </a:rPr>
              <a:t>，分别用于学习模型参数</a:t>
            </a:r>
            <a:r>
              <a:rPr lang="en-US" altLang="zh-CN" dirty="0">
                <a:solidFill>
                  <a:srgbClr val="4D4D4D"/>
                </a:solidFill>
                <a:latin typeface="Microsoft YaHei" panose="020B0503020204020204" pitchFamily="34" charset="-122"/>
                <a:ea typeface="Microsoft YaHei" panose="020B0503020204020204" pitchFamily="34" charset="-122"/>
              </a:rPr>
              <a:t>θ</a:t>
            </a:r>
            <a:r>
              <a:rPr lang="zh-CN" altLang="en-US" dirty="0">
                <a:solidFill>
                  <a:srgbClr val="4D4D4D"/>
                </a:solidFill>
                <a:latin typeface="Microsoft YaHei" panose="020B0503020204020204" pitchFamily="34" charset="-122"/>
                <a:ea typeface="Microsoft YaHei" panose="020B0503020204020204" pitchFamily="34" charset="-122"/>
              </a:rPr>
              <a:t>和探索增强策略</a:t>
            </a:r>
            <a:r>
              <a:rPr lang="en-US" altLang="zh-CN" dirty="0">
                <a:solidFill>
                  <a:srgbClr val="4D4D4D"/>
                </a:solidFill>
                <a:latin typeface="Microsoft YaHei" panose="020B0503020204020204" pitchFamily="34" charset="-122"/>
                <a:ea typeface="Microsoft YaHei" panose="020B0503020204020204" pitchFamily="34" charset="-122"/>
              </a:rPr>
              <a:t>T</a:t>
            </a:r>
            <a:endParaRPr lang="zh-CN" altLang="en-US" dirty="0"/>
          </a:p>
          <a:p>
            <a:pPr>
              <a:lnSpc>
                <a:spcPct val="200000"/>
              </a:lnSpc>
            </a:pPr>
            <a:endParaRPr lang="zh-CN" altLang="en-US" dirty="0"/>
          </a:p>
        </p:txBody>
      </p:sp>
    </p:spTree>
    <p:extLst>
      <p:ext uri="{BB962C8B-B14F-4D97-AF65-F5344CB8AC3E}">
        <p14:creationId xmlns:p14="http://schemas.microsoft.com/office/powerpoint/2010/main" val="3967512156"/>
      </p:ext>
    </p:extLst>
  </p:cSld>
  <p:clrMapOvr>
    <a:masterClrMapping/>
  </p:clrMapOvr>
  <p:transition>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41481"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l" defTabSz="3429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sz="2400" b="1" noProof="0" dirty="0">
                <a:solidFill>
                  <a:srgbClr val="0070C0"/>
                </a:solidFill>
                <a:ea typeface="印品黑体" panose="00000500000000000000" pitchFamily="2" charset="-122"/>
                <a:cs typeface="微软雅黑" panose="020B0503020204020204" pitchFamily="34" charset="-122"/>
              </a:rPr>
              <a:t>实验结果</a:t>
            </a:r>
            <a:endParaRPr kumimoji="0" lang="zh-CN" altLang="en-US" sz="2400" b="1" i="0" u="none" strike="noStrike" kern="1200" cap="none" spc="0" normalizeH="0" baseline="0" noProof="0" dirty="0">
              <a:ln>
                <a:noFill/>
              </a:ln>
              <a:solidFill>
                <a:srgbClr val="0070C0"/>
              </a:solidFill>
              <a:effectLst/>
              <a:uLnTx/>
              <a:uFillTx/>
              <a:ea typeface="印品黑体" panose="00000500000000000000" pitchFamily="2" charset="-122"/>
              <a:cs typeface="微软雅黑" panose="020B0503020204020204" pitchFamily="34" charset="-122"/>
              <a:sym typeface="Calibri" panose="020F050202020403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3429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800" b="0" i="0" u="none" strike="noStrike" kern="1200" cap="none" spc="0" normalizeH="0" baseline="0" noProof="0" dirty="0">
              <a:ln>
                <a:noFill/>
              </a:ln>
              <a:solidFill>
                <a:srgbClr val="FFFFFF"/>
              </a:solidFill>
              <a:effectLst/>
              <a:uLnTx/>
              <a:uFillTx/>
              <a:latin typeface="印品黑体" panose="00000500000000000000" pitchFamily="2" charset="-122"/>
              <a:ea typeface="印品黑体" panose="00000500000000000000" pitchFamily="2" charset="-122"/>
              <a:cs typeface="微软雅黑" panose="020B0503020204020204" pitchFamily="34" charset="-122"/>
              <a:sym typeface="微软雅黑" panose="020B0503020204020204" pitchFamily="34" charset="-122"/>
            </a:endParaRPr>
          </a:p>
        </p:txBody>
      </p:sp>
      <p:pic>
        <p:nvPicPr>
          <p:cNvPr id="4" name="图片 3" descr="资源 1"/>
          <p:cNvPicPr>
            <a:picLocks noChangeAspect="1"/>
          </p:cNvPicPr>
          <p:nvPr/>
        </p:nvPicPr>
        <p:blipFill>
          <a:blip r:embed="rId3"/>
          <a:srcRect r="43701"/>
          <a:stretch>
            <a:fillRect/>
          </a:stretch>
        </p:blipFill>
        <p:spPr>
          <a:xfrm>
            <a:off x="7333615" y="224790"/>
            <a:ext cx="1501775" cy="473710"/>
          </a:xfrm>
          <a:prstGeom prst="rect">
            <a:avLst/>
          </a:prstGeom>
        </p:spPr>
      </p:pic>
      <p:sp>
        <p:nvSpPr>
          <p:cNvPr id="6" name="矩形 5">
            <a:extLst>
              <a:ext uri="{FF2B5EF4-FFF2-40B4-BE49-F238E27FC236}">
                <a16:creationId xmlns:a16="http://schemas.microsoft.com/office/drawing/2014/main" id="{A468C76E-6AA1-4DFB-975A-0F9A98CA2A2D}"/>
              </a:ext>
            </a:extLst>
          </p:cNvPr>
          <p:cNvSpPr/>
          <p:nvPr/>
        </p:nvSpPr>
        <p:spPr>
          <a:xfrm>
            <a:off x="357374" y="639505"/>
            <a:ext cx="6857427" cy="510076"/>
          </a:xfrm>
          <a:prstGeom prst="rect">
            <a:avLst/>
          </a:prstGeom>
        </p:spPr>
        <p:txBody>
          <a:bodyPr wrap="square">
            <a:spAutoFit/>
          </a:bodyPr>
          <a:lstStyle/>
          <a:p>
            <a:pPr>
              <a:lnSpc>
                <a:spcPct val="200000"/>
              </a:lnSpc>
            </a:pPr>
            <a:r>
              <a:rPr lang="zh-CN" altLang="en-US" sz="1600" b="1" dirty="0">
                <a:solidFill>
                  <a:srgbClr val="0070C0"/>
                </a:solidFill>
                <a:ea typeface="印品黑体" panose="00000500000000000000" pitchFamily="2" charset="-122"/>
              </a:rPr>
              <a:t>  基准测试      </a:t>
            </a:r>
            <a:r>
              <a:rPr lang="zh-CN" altLang="en-US" dirty="0">
                <a:latin typeface="等线" panose="02010600030101010101" pitchFamily="2" charset="-122"/>
                <a:cs typeface="Times New Roman" panose="02020603050405020304" pitchFamily="18" charset="0"/>
              </a:rPr>
              <a:t>描述结果</a:t>
            </a:r>
            <a:r>
              <a:rPr lang="en-US" altLang="zh-CN" dirty="0"/>
              <a:t>ImageNet </a:t>
            </a:r>
            <a:r>
              <a:rPr lang="zh-CN" altLang="en-US" dirty="0"/>
              <a:t>，</a:t>
            </a:r>
            <a:r>
              <a:rPr lang="en-US" altLang="zh-CN" dirty="0"/>
              <a:t>CIFAR-10</a:t>
            </a:r>
            <a:r>
              <a:rPr lang="zh-CN" altLang="en-US" dirty="0"/>
              <a:t>，</a:t>
            </a:r>
            <a:r>
              <a:rPr lang="en-US" altLang="zh-CN" dirty="0"/>
              <a:t>CIFAR-100</a:t>
            </a:r>
            <a:r>
              <a:rPr lang="zh-CN" altLang="en-US" dirty="0"/>
              <a:t>和</a:t>
            </a:r>
            <a:r>
              <a:rPr lang="en-US" altLang="zh-CN" dirty="0"/>
              <a:t>SVHN</a:t>
            </a:r>
            <a:r>
              <a:rPr lang="zh-CN" altLang="en-US" dirty="0"/>
              <a:t>等数据集</a:t>
            </a:r>
          </a:p>
        </p:txBody>
      </p:sp>
      <p:pic>
        <p:nvPicPr>
          <p:cNvPr id="2" name="图片 1">
            <a:extLst>
              <a:ext uri="{FF2B5EF4-FFF2-40B4-BE49-F238E27FC236}">
                <a16:creationId xmlns:a16="http://schemas.microsoft.com/office/drawing/2014/main" id="{B91A1D97-6F80-4E2B-8C3C-8CAAC2B5D5C4}"/>
              </a:ext>
            </a:extLst>
          </p:cNvPr>
          <p:cNvPicPr>
            <a:picLocks noChangeAspect="1"/>
          </p:cNvPicPr>
          <p:nvPr/>
        </p:nvPicPr>
        <p:blipFill>
          <a:blip r:embed="rId4"/>
          <a:stretch>
            <a:fillRect/>
          </a:stretch>
        </p:blipFill>
        <p:spPr>
          <a:xfrm>
            <a:off x="1121485" y="1388984"/>
            <a:ext cx="6719723" cy="3196273"/>
          </a:xfrm>
          <a:prstGeom prst="rect">
            <a:avLst/>
          </a:prstGeom>
        </p:spPr>
      </p:pic>
      <p:pic>
        <p:nvPicPr>
          <p:cNvPr id="5" name="图片 4">
            <a:extLst>
              <a:ext uri="{FF2B5EF4-FFF2-40B4-BE49-F238E27FC236}">
                <a16:creationId xmlns:a16="http://schemas.microsoft.com/office/drawing/2014/main" id="{4580930B-E328-4354-80F1-C15B0DD99165}"/>
              </a:ext>
            </a:extLst>
          </p:cNvPr>
          <p:cNvPicPr>
            <a:picLocks noChangeAspect="1"/>
          </p:cNvPicPr>
          <p:nvPr/>
        </p:nvPicPr>
        <p:blipFill>
          <a:blip r:embed="rId5"/>
          <a:stretch>
            <a:fillRect/>
          </a:stretch>
        </p:blipFill>
        <p:spPr>
          <a:xfrm>
            <a:off x="1121485" y="1187654"/>
            <a:ext cx="6451762" cy="2516928"/>
          </a:xfrm>
          <a:prstGeom prst="rect">
            <a:avLst/>
          </a:prstGeom>
        </p:spPr>
      </p:pic>
      <p:pic>
        <p:nvPicPr>
          <p:cNvPr id="7" name="图片 6">
            <a:extLst>
              <a:ext uri="{FF2B5EF4-FFF2-40B4-BE49-F238E27FC236}">
                <a16:creationId xmlns:a16="http://schemas.microsoft.com/office/drawing/2014/main" id="{67B63E5D-892B-44F7-B514-4F8920A3DE7B}"/>
              </a:ext>
            </a:extLst>
          </p:cNvPr>
          <p:cNvPicPr>
            <a:picLocks noChangeAspect="1"/>
          </p:cNvPicPr>
          <p:nvPr/>
        </p:nvPicPr>
        <p:blipFill>
          <a:blip r:embed="rId6"/>
          <a:stretch>
            <a:fillRect/>
          </a:stretch>
        </p:blipFill>
        <p:spPr>
          <a:xfrm>
            <a:off x="1156881" y="3872148"/>
            <a:ext cx="6648930" cy="1054738"/>
          </a:xfrm>
          <a:prstGeom prst="rect">
            <a:avLst/>
          </a:prstGeom>
        </p:spPr>
      </p:pic>
      <p:sp>
        <p:nvSpPr>
          <p:cNvPr id="8" name="矩形 7">
            <a:extLst>
              <a:ext uri="{FF2B5EF4-FFF2-40B4-BE49-F238E27FC236}">
                <a16:creationId xmlns:a16="http://schemas.microsoft.com/office/drawing/2014/main" id="{0020459B-4EAC-454F-8AE9-56F08897C3D8}"/>
              </a:ext>
            </a:extLst>
          </p:cNvPr>
          <p:cNvSpPr/>
          <p:nvPr/>
        </p:nvSpPr>
        <p:spPr>
          <a:xfrm>
            <a:off x="7877489" y="3323497"/>
            <a:ext cx="1195648" cy="307777"/>
          </a:xfrm>
          <a:prstGeom prst="rect">
            <a:avLst/>
          </a:prstGeom>
        </p:spPr>
        <p:txBody>
          <a:bodyPr wrap="none">
            <a:spAutoFit/>
          </a:bodyPr>
          <a:lstStyle/>
          <a:p>
            <a:r>
              <a:rPr lang="en-US" altLang="zh-CN" b="1" dirty="0">
                <a:solidFill>
                  <a:srgbClr val="0070C0"/>
                </a:solidFill>
                <a:ea typeface="印品黑体" panose="00000500000000000000" pitchFamily="2" charset="-122"/>
              </a:rPr>
              <a:t>Top-1</a:t>
            </a:r>
            <a:r>
              <a:rPr lang="zh-CN" altLang="en-US" b="1" dirty="0">
                <a:solidFill>
                  <a:srgbClr val="0070C0"/>
                </a:solidFill>
                <a:ea typeface="印品黑体" panose="00000500000000000000" pitchFamily="2" charset="-122"/>
              </a:rPr>
              <a:t>错误率</a:t>
            </a:r>
            <a:endParaRPr lang="zh-CN" altLang="en-US" dirty="0"/>
          </a:p>
        </p:txBody>
      </p:sp>
      <p:sp>
        <p:nvSpPr>
          <p:cNvPr id="11" name="矩形 10">
            <a:extLst>
              <a:ext uri="{FF2B5EF4-FFF2-40B4-BE49-F238E27FC236}">
                <a16:creationId xmlns:a16="http://schemas.microsoft.com/office/drawing/2014/main" id="{C91CB9AD-A450-4E0A-8640-EE10F7AA59A1}"/>
              </a:ext>
            </a:extLst>
          </p:cNvPr>
          <p:cNvSpPr/>
          <p:nvPr/>
        </p:nvSpPr>
        <p:spPr>
          <a:xfrm>
            <a:off x="7876604" y="3701073"/>
            <a:ext cx="1195648" cy="307777"/>
          </a:xfrm>
          <a:prstGeom prst="rect">
            <a:avLst/>
          </a:prstGeom>
        </p:spPr>
        <p:txBody>
          <a:bodyPr wrap="none">
            <a:spAutoFit/>
          </a:bodyPr>
          <a:lstStyle/>
          <a:p>
            <a:r>
              <a:rPr lang="en-US" altLang="zh-CN" b="1" dirty="0">
                <a:solidFill>
                  <a:srgbClr val="0070C0"/>
                </a:solidFill>
                <a:ea typeface="印品黑体" panose="00000500000000000000" pitchFamily="2" charset="-122"/>
              </a:rPr>
              <a:t>Top-5</a:t>
            </a:r>
            <a:r>
              <a:rPr lang="zh-CN" altLang="en-US" b="1" dirty="0">
                <a:solidFill>
                  <a:srgbClr val="0070C0"/>
                </a:solidFill>
                <a:ea typeface="印品黑体" panose="00000500000000000000" pitchFamily="2" charset="-122"/>
              </a:rPr>
              <a:t>错误率</a:t>
            </a:r>
            <a:endParaRPr lang="zh-CN" altLang="en-US" dirty="0"/>
          </a:p>
        </p:txBody>
      </p:sp>
    </p:spTree>
    <p:extLst>
      <p:ext uri="{BB962C8B-B14F-4D97-AF65-F5344CB8AC3E}">
        <p14:creationId xmlns:p14="http://schemas.microsoft.com/office/powerpoint/2010/main" val="171823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80">
                                          <p:stCondLst>
                                            <p:cond delay="0"/>
                                          </p:stCondLst>
                                        </p:cTn>
                                        <p:tgtEl>
                                          <p:spTgt spid="8"/>
                                        </p:tgtEl>
                                      </p:cBhvr>
                                    </p:animEffect>
                                    <p:anim calcmode="lin" valueType="num">
                                      <p:cBhvr>
                                        <p:cTn id="13"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8" dur="26">
                                          <p:stCondLst>
                                            <p:cond delay="650"/>
                                          </p:stCondLst>
                                        </p:cTn>
                                        <p:tgtEl>
                                          <p:spTgt spid="8"/>
                                        </p:tgtEl>
                                      </p:cBhvr>
                                      <p:to x="100000" y="60000"/>
                                    </p:animScale>
                                    <p:animScale>
                                      <p:cBhvr>
                                        <p:cTn id="19" dur="166" decel="50000">
                                          <p:stCondLst>
                                            <p:cond delay="676"/>
                                          </p:stCondLst>
                                        </p:cTn>
                                        <p:tgtEl>
                                          <p:spTgt spid="8"/>
                                        </p:tgtEl>
                                      </p:cBhvr>
                                      <p:to x="100000" y="100000"/>
                                    </p:animScale>
                                    <p:animScale>
                                      <p:cBhvr>
                                        <p:cTn id="20" dur="26">
                                          <p:stCondLst>
                                            <p:cond delay="1312"/>
                                          </p:stCondLst>
                                        </p:cTn>
                                        <p:tgtEl>
                                          <p:spTgt spid="8"/>
                                        </p:tgtEl>
                                      </p:cBhvr>
                                      <p:to x="100000" y="80000"/>
                                    </p:animScale>
                                    <p:animScale>
                                      <p:cBhvr>
                                        <p:cTn id="21" dur="166" decel="50000">
                                          <p:stCondLst>
                                            <p:cond delay="1338"/>
                                          </p:stCondLst>
                                        </p:cTn>
                                        <p:tgtEl>
                                          <p:spTgt spid="8"/>
                                        </p:tgtEl>
                                      </p:cBhvr>
                                      <p:to x="100000" y="100000"/>
                                    </p:animScale>
                                    <p:animScale>
                                      <p:cBhvr>
                                        <p:cTn id="22" dur="26">
                                          <p:stCondLst>
                                            <p:cond delay="1642"/>
                                          </p:stCondLst>
                                        </p:cTn>
                                        <p:tgtEl>
                                          <p:spTgt spid="8"/>
                                        </p:tgtEl>
                                      </p:cBhvr>
                                      <p:to x="100000" y="90000"/>
                                    </p:animScale>
                                    <p:animScale>
                                      <p:cBhvr>
                                        <p:cTn id="23" dur="166" decel="50000">
                                          <p:stCondLst>
                                            <p:cond delay="1668"/>
                                          </p:stCondLst>
                                        </p:cTn>
                                        <p:tgtEl>
                                          <p:spTgt spid="8"/>
                                        </p:tgtEl>
                                      </p:cBhvr>
                                      <p:to x="100000" y="100000"/>
                                    </p:animScale>
                                    <p:animScale>
                                      <p:cBhvr>
                                        <p:cTn id="24" dur="26">
                                          <p:stCondLst>
                                            <p:cond delay="1808"/>
                                          </p:stCondLst>
                                        </p:cTn>
                                        <p:tgtEl>
                                          <p:spTgt spid="8"/>
                                        </p:tgtEl>
                                      </p:cBhvr>
                                      <p:to x="100000" y="95000"/>
                                    </p:animScale>
                                    <p:animScale>
                                      <p:cBhvr>
                                        <p:cTn id="25" dur="166" decel="50000">
                                          <p:stCondLst>
                                            <p:cond delay="1834"/>
                                          </p:stCondLst>
                                        </p:cTn>
                                        <p:tgtEl>
                                          <p:spTgt spid="8"/>
                                        </p:tgtEl>
                                      </p:cBhvr>
                                      <p:to x="100000" y="100000"/>
                                    </p:animScale>
                                  </p:childTnLst>
                                </p:cTn>
                              </p:par>
                              <p:par>
                                <p:cTn id="26" presetID="26"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80">
                                          <p:stCondLst>
                                            <p:cond delay="0"/>
                                          </p:stCondLst>
                                        </p:cTn>
                                        <p:tgtEl>
                                          <p:spTgt spid="11"/>
                                        </p:tgtEl>
                                      </p:cBhvr>
                                    </p:animEffect>
                                    <p:anim calcmode="lin" valueType="num">
                                      <p:cBhvr>
                                        <p:cTn id="29"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34" dur="26">
                                          <p:stCondLst>
                                            <p:cond delay="650"/>
                                          </p:stCondLst>
                                        </p:cTn>
                                        <p:tgtEl>
                                          <p:spTgt spid="11"/>
                                        </p:tgtEl>
                                      </p:cBhvr>
                                      <p:to x="100000" y="60000"/>
                                    </p:animScale>
                                    <p:animScale>
                                      <p:cBhvr>
                                        <p:cTn id="35" dur="166" decel="50000">
                                          <p:stCondLst>
                                            <p:cond delay="676"/>
                                          </p:stCondLst>
                                        </p:cTn>
                                        <p:tgtEl>
                                          <p:spTgt spid="11"/>
                                        </p:tgtEl>
                                      </p:cBhvr>
                                      <p:to x="100000" y="100000"/>
                                    </p:animScale>
                                    <p:animScale>
                                      <p:cBhvr>
                                        <p:cTn id="36" dur="26">
                                          <p:stCondLst>
                                            <p:cond delay="1312"/>
                                          </p:stCondLst>
                                        </p:cTn>
                                        <p:tgtEl>
                                          <p:spTgt spid="11"/>
                                        </p:tgtEl>
                                      </p:cBhvr>
                                      <p:to x="100000" y="80000"/>
                                    </p:animScale>
                                    <p:animScale>
                                      <p:cBhvr>
                                        <p:cTn id="37" dur="166" decel="50000">
                                          <p:stCondLst>
                                            <p:cond delay="1338"/>
                                          </p:stCondLst>
                                        </p:cTn>
                                        <p:tgtEl>
                                          <p:spTgt spid="11"/>
                                        </p:tgtEl>
                                      </p:cBhvr>
                                      <p:to x="100000" y="100000"/>
                                    </p:animScale>
                                    <p:animScale>
                                      <p:cBhvr>
                                        <p:cTn id="38" dur="26">
                                          <p:stCondLst>
                                            <p:cond delay="1642"/>
                                          </p:stCondLst>
                                        </p:cTn>
                                        <p:tgtEl>
                                          <p:spTgt spid="11"/>
                                        </p:tgtEl>
                                      </p:cBhvr>
                                      <p:to x="100000" y="90000"/>
                                    </p:animScale>
                                    <p:animScale>
                                      <p:cBhvr>
                                        <p:cTn id="39" dur="166" decel="50000">
                                          <p:stCondLst>
                                            <p:cond delay="1668"/>
                                          </p:stCondLst>
                                        </p:cTn>
                                        <p:tgtEl>
                                          <p:spTgt spid="11"/>
                                        </p:tgtEl>
                                      </p:cBhvr>
                                      <p:to x="100000" y="100000"/>
                                    </p:animScale>
                                    <p:animScale>
                                      <p:cBhvr>
                                        <p:cTn id="40" dur="26">
                                          <p:stCondLst>
                                            <p:cond delay="1808"/>
                                          </p:stCondLst>
                                        </p:cTn>
                                        <p:tgtEl>
                                          <p:spTgt spid="11"/>
                                        </p:tgtEl>
                                      </p:cBhvr>
                                      <p:to x="100000" y="95000"/>
                                    </p:animScale>
                                    <p:animScale>
                                      <p:cBhvr>
                                        <p:cTn id="41" dur="166" decel="50000">
                                          <p:stCondLst>
                                            <p:cond delay="1834"/>
                                          </p:stCondLst>
                                        </p:cTn>
                                        <p:tgtEl>
                                          <p:spTgt spid="11"/>
                                        </p:tgtEl>
                                      </p:cBhvr>
                                      <p:to x="100000" y="100000"/>
                                    </p:animScale>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7"/>
                                        </p:tgtEl>
                                      </p:cBhvr>
                                    </p:animEffect>
                                    <p:set>
                                      <p:cBhvr>
                                        <p:cTn id="46" dur="1" fill="hold">
                                          <p:stCondLst>
                                            <p:cond delay="499"/>
                                          </p:stCondLst>
                                        </p:cTn>
                                        <p:tgtEl>
                                          <p:spTgt spid="7"/>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5"/>
                                        </p:tgtEl>
                                      </p:cBhvr>
                                    </p:animEffect>
                                    <p:set>
                                      <p:cBhvr>
                                        <p:cTn id="49" dur="1" fill="hold">
                                          <p:stCondLst>
                                            <p:cond delay="499"/>
                                          </p:stCondLst>
                                        </p:cTn>
                                        <p:tgtEl>
                                          <p:spTgt spid="5"/>
                                        </p:tgtEl>
                                        <p:attrNameLst>
                                          <p:attrName>style.visibility</p:attrName>
                                        </p:attrNameLst>
                                      </p:cBhvr>
                                      <p:to>
                                        <p:strVal val="hidden"/>
                                      </p:to>
                                    </p:set>
                                  </p:childTnLst>
                                </p:cTn>
                              </p:par>
                              <p:par>
                                <p:cTn id="50" presetID="1" presetClass="entr" presetSubtype="0" fill="hold" nodeType="withEffect">
                                  <p:stCondLst>
                                    <p:cond delay="0"/>
                                  </p:stCondLst>
                                  <p:childTnLst>
                                    <p:set>
                                      <p:cBhvr>
                                        <p:cTn id="51" dur="1" fill="hold">
                                          <p:stCondLst>
                                            <p:cond delay="0"/>
                                          </p:stCondLst>
                                        </p:cTn>
                                        <p:tgtEl>
                                          <p:spTgt spid="2"/>
                                        </p:tgtEl>
                                        <p:attrNameLst>
                                          <p:attrName>style.visibility</p:attrName>
                                        </p:attrNameLst>
                                      </p:cBhvr>
                                      <p:to>
                                        <p:strVal val="visible"/>
                                      </p:to>
                                    </p:set>
                                  </p:childTnLst>
                                </p:cTn>
                              </p:par>
                              <p:par>
                                <p:cTn id="52" presetID="10" presetClass="exit" presetSubtype="0" fill="hold" grpId="1" nodeType="withEffect">
                                  <p:stCondLst>
                                    <p:cond delay="0"/>
                                  </p:stCondLst>
                                  <p:childTnLst>
                                    <p:animEffect transition="out" filter="fade">
                                      <p:cBhvr>
                                        <p:cTn id="53" dur="500"/>
                                        <p:tgtEl>
                                          <p:spTgt spid="11"/>
                                        </p:tgtEl>
                                      </p:cBhvr>
                                    </p:animEffect>
                                    <p:set>
                                      <p:cBhvr>
                                        <p:cTn id="54" dur="1" fill="hold">
                                          <p:stCondLst>
                                            <p:cond delay="499"/>
                                          </p:stCondLst>
                                        </p:cTn>
                                        <p:tgtEl>
                                          <p:spTgt spid="11"/>
                                        </p:tgtEl>
                                        <p:attrNameLst>
                                          <p:attrName>style.visibility</p:attrName>
                                        </p:attrNameLst>
                                      </p:cBhvr>
                                      <p:to>
                                        <p:strVal val="hidden"/>
                                      </p:to>
                                    </p:set>
                                  </p:childTnLst>
                                </p:cTn>
                              </p:par>
                              <p:par>
                                <p:cTn id="55" presetID="10" presetClass="exit" presetSubtype="0" fill="hold" grpId="2" nodeType="withEffect">
                                  <p:stCondLst>
                                    <p:cond delay="0"/>
                                  </p:stCondLst>
                                  <p:childTnLst>
                                    <p:animEffect transition="out" filter="fade">
                                      <p:cBhvr>
                                        <p:cTn id="56" dur="500"/>
                                        <p:tgtEl>
                                          <p:spTgt spid="11"/>
                                        </p:tgtEl>
                                      </p:cBhvr>
                                    </p:animEffect>
                                    <p:set>
                                      <p:cBhvr>
                                        <p:cTn id="5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8" grpId="0"/>
      <p:bldP spid="11" grpId="0"/>
      <p:bldP spid="11" grpId="1"/>
      <p:bldP spid="11" grpId="2"/>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41481"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l" defTabSz="3429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sz="2400" b="1" noProof="0" dirty="0">
                <a:solidFill>
                  <a:srgbClr val="0070C0"/>
                </a:solidFill>
                <a:ea typeface="印品黑体" panose="00000500000000000000" pitchFamily="2" charset="-122"/>
                <a:cs typeface="微软雅黑" panose="020B0503020204020204" pitchFamily="34" charset="-122"/>
              </a:rPr>
              <a:t>实验结果</a:t>
            </a:r>
            <a:endParaRPr kumimoji="0" lang="zh-CN" altLang="en-US" sz="2400" b="1" i="0" u="none" strike="noStrike" kern="1200" cap="none" spc="0" normalizeH="0" baseline="0" noProof="0" dirty="0">
              <a:ln>
                <a:noFill/>
              </a:ln>
              <a:solidFill>
                <a:srgbClr val="0070C0"/>
              </a:solidFill>
              <a:effectLst/>
              <a:uLnTx/>
              <a:uFillTx/>
              <a:ea typeface="印品黑体" panose="00000500000000000000" pitchFamily="2" charset="-122"/>
              <a:cs typeface="微软雅黑" panose="020B0503020204020204" pitchFamily="34" charset="-122"/>
              <a:sym typeface="Calibri" panose="020F050202020403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3429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800" b="0" i="0" u="none" strike="noStrike" kern="1200" cap="none" spc="0" normalizeH="0" baseline="0" noProof="0" dirty="0">
              <a:ln>
                <a:noFill/>
              </a:ln>
              <a:solidFill>
                <a:srgbClr val="FFFFFF"/>
              </a:solidFill>
              <a:effectLst/>
              <a:uLnTx/>
              <a:uFillTx/>
              <a:latin typeface="印品黑体" panose="00000500000000000000" pitchFamily="2" charset="-122"/>
              <a:ea typeface="印品黑体" panose="00000500000000000000" pitchFamily="2" charset="-122"/>
              <a:cs typeface="微软雅黑" panose="020B0503020204020204" pitchFamily="34" charset="-122"/>
              <a:sym typeface="微软雅黑" panose="020B0503020204020204" pitchFamily="34" charset="-122"/>
            </a:endParaRPr>
          </a:p>
        </p:txBody>
      </p:sp>
      <p:pic>
        <p:nvPicPr>
          <p:cNvPr id="4" name="图片 3" descr="资源 1"/>
          <p:cNvPicPr>
            <a:picLocks noChangeAspect="1"/>
          </p:cNvPicPr>
          <p:nvPr/>
        </p:nvPicPr>
        <p:blipFill>
          <a:blip r:embed="rId3"/>
          <a:srcRect r="43701"/>
          <a:stretch>
            <a:fillRect/>
          </a:stretch>
        </p:blipFill>
        <p:spPr>
          <a:xfrm>
            <a:off x="7333615" y="224790"/>
            <a:ext cx="1501775" cy="473710"/>
          </a:xfrm>
          <a:prstGeom prst="rect">
            <a:avLst/>
          </a:prstGeom>
        </p:spPr>
      </p:pic>
      <p:sp>
        <p:nvSpPr>
          <p:cNvPr id="6" name="矩形 5">
            <a:extLst>
              <a:ext uri="{FF2B5EF4-FFF2-40B4-BE49-F238E27FC236}">
                <a16:creationId xmlns:a16="http://schemas.microsoft.com/office/drawing/2014/main" id="{A468C76E-6AA1-4DFB-975A-0F9A98CA2A2D}"/>
              </a:ext>
            </a:extLst>
          </p:cNvPr>
          <p:cNvSpPr/>
          <p:nvPr/>
        </p:nvSpPr>
        <p:spPr>
          <a:xfrm>
            <a:off x="6724313" y="1227901"/>
            <a:ext cx="1889759" cy="2242922"/>
          </a:xfrm>
          <a:prstGeom prst="rect">
            <a:avLst/>
          </a:prstGeom>
        </p:spPr>
        <p:txBody>
          <a:bodyPr wrap="square">
            <a:spAutoFit/>
          </a:bodyPr>
          <a:lstStyle/>
          <a:p>
            <a:pPr>
              <a:lnSpc>
                <a:spcPct val="200000"/>
              </a:lnSpc>
            </a:pPr>
            <a:r>
              <a:rPr lang="zh-CN" altLang="en-US" sz="1600" b="1" dirty="0">
                <a:solidFill>
                  <a:srgbClr val="0070C0"/>
                </a:solidFill>
                <a:ea typeface="印品黑体" panose="00000500000000000000" pitchFamily="2" charset="-122"/>
              </a:rPr>
              <a:t>迁移性测试</a:t>
            </a:r>
            <a:endParaRPr lang="en-US" altLang="zh-CN" sz="1600" b="1" dirty="0">
              <a:solidFill>
                <a:srgbClr val="0070C0"/>
              </a:solidFill>
              <a:ea typeface="印品黑体" panose="00000500000000000000" pitchFamily="2" charset="-122"/>
            </a:endParaRPr>
          </a:p>
          <a:p>
            <a:pPr>
              <a:lnSpc>
                <a:spcPct val="200000"/>
              </a:lnSpc>
            </a:pPr>
            <a:r>
              <a:rPr lang="en-US" altLang="zh-CN" dirty="0"/>
              <a:t>Oxford 102 Flowers</a:t>
            </a:r>
            <a:r>
              <a:rPr lang="zh-CN" altLang="en-US" dirty="0"/>
              <a:t>，</a:t>
            </a:r>
            <a:r>
              <a:rPr lang="en-US" altLang="zh-CN" dirty="0"/>
              <a:t>Caltech-101</a:t>
            </a:r>
            <a:r>
              <a:rPr lang="zh-CN" altLang="en-US" dirty="0"/>
              <a:t>，</a:t>
            </a:r>
            <a:r>
              <a:rPr lang="en-US" altLang="zh-CN" dirty="0"/>
              <a:t>Oxford-IIIT Pets</a:t>
            </a:r>
            <a:r>
              <a:rPr lang="zh-CN" altLang="en-US" dirty="0"/>
              <a:t>，</a:t>
            </a:r>
            <a:r>
              <a:rPr lang="en-US" altLang="zh-CN" dirty="0"/>
              <a:t>FGVC Aircraft</a:t>
            </a:r>
            <a:r>
              <a:rPr lang="zh-CN" altLang="en-US" dirty="0"/>
              <a:t>，</a:t>
            </a:r>
            <a:endParaRPr lang="zh-CN" altLang="en-US" b="1" dirty="0"/>
          </a:p>
        </p:txBody>
      </p:sp>
      <p:pic>
        <p:nvPicPr>
          <p:cNvPr id="5" name="图片 4">
            <a:extLst>
              <a:ext uri="{FF2B5EF4-FFF2-40B4-BE49-F238E27FC236}">
                <a16:creationId xmlns:a16="http://schemas.microsoft.com/office/drawing/2014/main" id="{82407562-B5D7-4FD2-ADB5-C165ED221F59}"/>
              </a:ext>
            </a:extLst>
          </p:cNvPr>
          <p:cNvPicPr>
            <a:picLocks noChangeAspect="1"/>
          </p:cNvPicPr>
          <p:nvPr/>
        </p:nvPicPr>
        <p:blipFill>
          <a:blip r:embed="rId4"/>
          <a:stretch>
            <a:fillRect/>
          </a:stretch>
        </p:blipFill>
        <p:spPr>
          <a:xfrm>
            <a:off x="594095" y="1277038"/>
            <a:ext cx="5846810" cy="2671189"/>
          </a:xfrm>
          <a:prstGeom prst="rect">
            <a:avLst/>
          </a:prstGeom>
        </p:spPr>
      </p:pic>
      <p:sp>
        <p:nvSpPr>
          <p:cNvPr id="2" name="矩形 1">
            <a:extLst>
              <a:ext uri="{FF2B5EF4-FFF2-40B4-BE49-F238E27FC236}">
                <a16:creationId xmlns:a16="http://schemas.microsoft.com/office/drawing/2014/main" id="{59771FA7-B06D-478A-A789-83FEB611DC9C}"/>
              </a:ext>
            </a:extLst>
          </p:cNvPr>
          <p:cNvSpPr/>
          <p:nvPr/>
        </p:nvSpPr>
        <p:spPr>
          <a:xfrm>
            <a:off x="6724313" y="3518949"/>
            <a:ext cx="1369286" cy="307777"/>
          </a:xfrm>
          <a:prstGeom prst="rect">
            <a:avLst/>
          </a:prstGeom>
        </p:spPr>
        <p:txBody>
          <a:bodyPr wrap="none">
            <a:spAutoFit/>
          </a:bodyPr>
          <a:lstStyle/>
          <a:p>
            <a:r>
              <a:rPr lang="en-US" altLang="zh-CN" b="1" dirty="0"/>
              <a:t>Stanford Cars</a:t>
            </a:r>
            <a:endParaRPr lang="zh-CN" altLang="en-US" dirty="0"/>
          </a:p>
        </p:txBody>
      </p:sp>
    </p:spTree>
    <p:extLst>
      <p:ext uri="{BB962C8B-B14F-4D97-AF65-F5344CB8AC3E}">
        <p14:creationId xmlns:p14="http://schemas.microsoft.com/office/powerpoint/2010/main" val="3261105567"/>
      </p:ext>
    </p:extLst>
  </p:cSld>
  <p:clrMapOvr>
    <a:masterClrMapping/>
  </p:clrMapOvr>
  <p:transition>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mph" presetSubtype="0" fill="hold" grpId="0" nodeType="clickEffect">
                                  <p:stCondLst>
                                    <p:cond delay="0"/>
                                  </p:stCondLst>
                                  <p:childTnLst>
                                    <p:animScale>
                                      <p:cBhvr>
                                        <p:cTn id="16" dur="10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46"/>
          <p:cNvSpPr>
            <a:spLocks noChangeArrowheads="1"/>
          </p:cNvSpPr>
          <p:nvPr/>
        </p:nvSpPr>
        <p:spPr bwMode="auto">
          <a:xfrm>
            <a:off x="501585" y="177842"/>
            <a:ext cx="800215"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defRPr/>
            </a:pPr>
            <a:r>
              <a:rPr lang="zh-CN" altLang="en-US" sz="2400" b="1" dirty="0">
                <a:solidFill>
                  <a:srgbClr val="0070C0"/>
                </a:solidFill>
                <a:latin typeface="印品黑体" panose="00000500000000000000" pitchFamily="2" charset="-122"/>
                <a:ea typeface="印品黑体" panose="00000500000000000000" pitchFamily="2" charset="-122"/>
                <a:cs typeface="微软雅黑" panose="020B0503020204020204" pitchFamily="34" charset="-122"/>
                <a:sym typeface="微软雅黑" panose="020B0503020204020204" pitchFamily="34" charset="-122"/>
              </a:rPr>
              <a:t>亮点</a:t>
            </a:r>
          </a:p>
        </p:txBody>
      </p:sp>
      <p:sp>
        <p:nvSpPr>
          <p:cNvPr id="12"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3429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800" b="0" i="0" u="none" strike="noStrike" kern="1200" cap="none" spc="0" normalizeH="0" baseline="0" noProof="0" dirty="0">
              <a:ln>
                <a:noFill/>
              </a:ln>
              <a:solidFill>
                <a:srgbClr val="FFFFFF"/>
              </a:solidFill>
              <a:effectLst/>
              <a:uLnTx/>
              <a:uFillTx/>
              <a:latin typeface="印品黑体" panose="00000500000000000000" pitchFamily="2" charset="-122"/>
              <a:ea typeface="印品黑体" panose="00000500000000000000" pitchFamily="2" charset="-122"/>
              <a:cs typeface="微软雅黑" panose="020B0503020204020204" pitchFamily="34" charset="-122"/>
              <a:sym typeface="微软雅黑" panose="020B0503020204020204" pitchFamily="34" charset="-122"/>
            </a:endParaRPr>
          </a:p>
        </p:txBody>
      </p:sp>
      <p:sp>
        <p:nvSpPr>
          <p:cNvPr id="32" name="MH_SubTitle_2"/>
          <p:cNvSpPr/>
          <p:nvPr>
            <p:custDataLst>
              <p:tags r:id="rId1"/>
            </p:custDataLst>
          </p:nvPr>
        </p:nvSpPr>
        <p:spPr>
          <a:xfrm>
            <a:off x="1337933" y="2056656"/>
            <a:ext cx="4304044" cy="419739"/>
          </a:xfrm>
          <a:prstGeom prst="rect">
            <a:avLst/>
          </a:prstGeom>
          <a:solidFill>
            <a:srgbClr val="FFFFFF"/>
          </a:solidFill>
          <a:ln w="12700" cap="flat" cmpd="sng" algn="ctr">
            <a:noFill/>
            <a:prstDash val="solid"/>
            <a:miter lim="800000"/>
          </a:ln>
          <a:effectLst/>
        </p:spPr>
        <p:txBody>
          <a:bodyPr lIns="0" tIns="0" rIns="0" bIns="0" anchor="ctr">
            <a:normAutofit/>
          </a:bodyPr>
          <a:lstStyle/>
          <a:p>
            <a:pPr marL="0" marR="0" lvl="0" indent="0" algn="ctr" defTabSz="685800" eaLnBrk="1" fontAlgn="auto" latinLnBrk="0" hangingPunct="1">
              <a:lnSpc>
                <a:spcPct val="100000"/>
              </a:lnSpc>
              <a:spcBef>
                <a:spcPts val="0"/>
              </a:spcBef>
              <a:spcAft>
                <a:spcPts val="0"/>
              </a:spcAft>
              <a:buClrTx/>
              <a:buSzTx/>
              <a:buFontTx/>
              <a:buNone/>
              <a:defRPr/>
            </a:pPr>
            <a:r>
              <a:rPr kumimoji="0" lang="da-DK" altLang="zh-CN" sz="1200" b="0" i="0" u="none" strike="noStrike" kern="0" cap="none" spc="0" normalizeH="0" baseline="0" noProof="0" dirty="0">
                <a:ln>
                  <a:noFill/>
                </a:ln>
                <a:solidFill>
                  <a:srgbClr val="FFFFFF"/>
                </a:solidFill>
                <a:effectLst/>
                <a:uLnTx/>
                <a:uFillTx/>
                <a:latin typeface="印品黑体" panose="00000500000000000000" pitchFamily="2" charset="-122"/>
                <a:ea typeface="印品黑体" panose="00000500000000000000" pitchFamily="2" charset="-122"/>
                <a:cs typeface="微软雅黑" panose="020B0503020204020204" pitchFamily="34" charset="-122"/>
              </a:rPr>
              <a:t> </a:t>
            </a:r>
            <a:endParaRPr kumimoji="0" lang="zh-CN" altLang="en-US" sz="1200" b="0" i="0" u="none" strike="noStrike" kern="0" cap="none" spc="0" normalizeH="0" baseline="0" noProof="0" dirty="0">
              <a:ln>
                <a:noFill/>
              </a:ln>
              <a:solidFill>
                <a:srgbClr val="FFFFFF"/>
              </a:solidFill>
              <a:effectLst/>
              <a:uLnTx/>
              <a:uFillTx/>
              <a:latin typeface="印品黑体" panose="00000500000000000000" pitchFamily="2" charset="-122"/>
              <a:ea typeface="印品黑体" panose="00000500000000000000" pitchFamily="2" charset="-122"/>
              <a:cs typeface="微软雅黑" panose="020B0503020204020204" pitchFamily="34" charset="-122"/>
            </a:endParaRPr>
          </a:p>
        </p:txBody>
      </p:sp>
      <p:sp>
        <p:nvSpPr>
          <p:cNvPr id="33" name="MH_SubTitle_4"/>
          <p:cNvSpPr/>
          <p:nvPr>
            <p:custDataLst>
              <p:tags r:id="rId2"/>
            </p:custDataLst>
          </p:nvPr>
        </p:nvSpPr>
        <p:spPr>
          <a:xfrm>
            <a:off x="1337933" y="3220898"/>
            <a:ext cx="4304044" cy="419739"/>
          </a:xfrm>
          <a:prstGeom prst="rect">
            <a:avLst/>
          </a:prstGeom>
          <a:solidFill>
            <a:srgbClr val="FFFFFF"/>
          </a:solidFill>
          <a:ln w="12700" cap="flat" cmpd="sng" algn="ctr">
            <a:noFill/>
            <a:prstDash val="solid"/>
            <a:miter lim="800000"/>
          </a:ln>
          <a:effectLst/>
        </p:spPr>
        <p:txBody>
          <a:bodyPr lIns="0" tIns="0" rIns="0" bIns="0" anchor="ctr">
            <a:normAutofit/>
          </a:bodyPr>
          <a:lstStyle/>
          <a:p>
            <a:pPr algn="just" defTabSz="685800">
              <a:lnSpc>
                <a:spcPct val="130000"/>
              </a:lnSpc>
            </a:pPr>
            <a:r>
              <a:rPr lang="en-US" altLang="zh-CN" sz="1200" dirty="0">
                <a:solidFill>
                  <a:srgbClr val="20517C"/>
                </a:solidFill>
                <a:latin typeface="印品黑体" panose="00000500000000000000" pitchFamily="2" charset="-122"/>
                <a:ea typeface="印品黑体" panose="00000500000000000000" pitchFamily="2" charset="-122"/>
                <a:cs typeface="微软雅黑" panose="020B0503020204020204" pitchFamily="34" charset="-122"/>
              </a:rPr>
              <a:t>      </a:t>
            </a:r>
            <a:r>
              <a:rPr lang="zh-CN" altLang="en-US" sz="1200" dirty="0">
                <a:solidFill>
                  <a:srgbClr val="20517C"/>
                </a:solidFill>
                <a:latin typeface="印品黑体" panose="00000500000000000000" pitchFamily="2" charset="-122"/>
                <a:ea typeface="印品黑体" panose="00000500000000000000" pitchFamily="2" charset="-122"/>
                <a:cs typeface="微软雅黑" panose="020B0503020204020204" pitchFamily="34" charset="-122"/>
              </a:rPr>
              <a:t>引向大量深度学习在计算机视觉应用的优秀论文</a:t>
            </a:r>
            <a:r>
              <a:rPr lang="en-US" altLang="zh-CN" sz="1200" dirty="0">
                <a:solidFill>
                  <a:srgbClr val="20517C"/>
                </a:solidFill>
                <a:latin typeface="印品黑体" panose="00000500000000000000" pitchFamily="2" charset="-122"/>
                <a:ea typeface="印品黑体" panose="00000500000000000000" pitchFamily="2" charset="-122"/>
                <a:cs typeface="微软雅黑" panose="020B0503020204020204" pitchFamily="34" charset="-122"/>
              </a:rPr>
              <a:t> </a:t>
            </a:r>
            <a:endParaRPr lang="zh-CN" altLang="en-US" sz="1200" dirty="0">
              <a:solidFill>
                <a:srgbClr val="20517C"/>
              </a:solidFill>
              <a:latin typeface="印品黑体" panose="00000500000000000000" pitchFamily="2" charset="-122"/>
              <a:ea typeface="印品黑体" panose="00000500000000000000" pitchFamily="2" charset="-122"/>
              <a:cs typeface="微软雅黑" panose="020B0503020204020204" pitchFamily="34" charset="-122"/>
            </a:endParaRPr>
          </a:p>
        </p:txBody>
      </p:sp>
      <p:sp>
        <p:nvSpPr>
          <p:cNvPr id="34" name="MH_SubTitle_5"/>
          <p:cNvSpPr/>
          <p:nvPr>
            <p:custDataLst>
              <p:tags r:id="rId3"/>
            </p:custDataLst>
          </p:nvPr>
        </p:nvSpPr>
        <p:spPr>
          <a:xfrm>
            <a:off x="1337933" y="3803018"/>
            <a:ext cx="4304044" cy="419739"/>
          </a:xfrm>
          <a:prstGeom prst="rect">
            <a:avLst/>
          </a:prstGeom>
          <a:solidFill>
            <a:srgbClr val="0070C0"/>
          </a:solidFill>
          <a:ln w="12700" cap="flat" cmpd="sng" algn="ctr">
            <a:noFill/>
            <a:prstDash val="solid"/>
            <a:miter lim="800000"/>
          </a:ln>
          <a:effectLst/>
        </p:spPr>
        <p:txBody>
          <a:bodyPr lIns="0" tIns="0" rIns="0" bIns="0" anchor="ctr">
            <a:normAutofit/>
          </a:bodyPr>
          <a:lstStyle/>
          <a:p>
            <a:pPr marL="0" marR="0" lvl="0" indent="0" algn="ctr" defTabSz="685800" eaLnBrk="1" fontAlgn="auto" latinLnBrk="0" hangingPunct="1">
              <a:lnSpc>
                <a:spcPct val="100000"/>
              </a:lnSpc>
              <a:spcBef>
                <a:spcPts val="0"/>
              </a:spcBef>
              <a:spcAft>
                <a:spcPts val="0"/>
              </a:spcAft>
              <a:buClrTx/>
              <a:buSzTx/>
              <a:buFontTx/>
              <a:buNone/>
              <a:defRPr/>
            </a:pPr>
            <a:r>
              <a:rPr kumimoji="0" lang="da-DK" altLang="zh-CN" sz="1200" b="0" i="0" u="none" strike="noStrike" kern="0" cap="none" spc="0" normalizeH="0" baseline="0" noProof="0" dirty="0">
                <a:ln>
                  <a:noFill/>
                </a:ln>
                <a:solidFill>
                  <a:srgbClr val="FFFFFF"/>
                </a:solidFill>
                <a:effectLst/>
                <a:uLnTx/>
                <a:uFillTx/>
                <a:latin typeface="印品黑体" panose="00000500000000000000" pitchFamily="2" charset="-122"/>
                <a:ea typeface="印品黑体" panose="00000500000000000000" pitchFamily="2" charset="-122"/>
                <a:cs typeface="微软雅黑" panose="020B0503020204020204" pitchFamily="34" charset="-122"/>
              </a:rPr>
              <a:t> </a:t>
            </a:r>
            <a:endParaRPr kumimoji="0" lang="zh-CN" altLang="en-US" sz="1200" b="0" i="0" u="none" strike="noStrike" kern="0" cap="none" spc="0" normalizeH="0" baseline="0" noProof="0" dirty="0">
              <a:ln>
                <a:noFill/>
              </a:ln>
              <a:solidFill>
                <a:srgbClr val="FFFFFF"/>
              </a:solidFill>
              <a:effectLst/>
              <a:uLnTx/>
              <a:uFillTx/>
              <a:latin typeface="印品黑体" panose="00000500000000000000" pitchFamily="2" charset="-122"/>
              <a:ea typeface="印品黑体" panose="00000500000000000000" pitchFamily="2" charset="-122"/>
              <a:cs typeface="微软雅黑" panose="020B0503020204020204" pitchFamily="34" charset="-122"/>
            </a:endParaRPr>
          </a:p>
        </p:txBody>
      </p:sp>
      <p:sp>
        <p:nvSpPr>
          <p:cNvPr id="35" name="MH_SubTitle_3"/>
          <p:cNvSpPr/>
          <p:nvPr>
            <p:custDataLst>
              <p:tags r:id="rId4"/>
            </p:custDataLst>
          </p:nvPr>
        </p:nvSpPr>
        <p:spPr>
          <a:xfrm>
            <a:off x="1337933" y="2638777"/>
            <a:ext cx="4304044" cy="419739"/>
          </a:xfrm>
          <a:prstGeom prst="rect">
            <a:avLst/>
          </a:prstGeom>
          <a:solidFill>
            <a:srgbClr val="0070C0"/>
          </a:solidFill>
          <a:ln w="12700" cap="flat" cmpd="sng" algn="ctr">
            <a:noFill/>
            <a:prstDash val="solid"/>
            <a:miter lim="800000"/>
          </a:ln>
          <a:effectLst/>
        </p:spPr>
        <p:txBody>
          <a:bodyPr lIns="0" tIns="0" rIns="0" bIns="0" anchor="ctr">
            <a:normAutofit/>
          </a:bodyPr>
          <a:lstStyle/>
          <a:p>
            <a:pPr marL="0" marR="0" lvl="0" indent="0" algn="ctr" defTabSz="685800" eaLnBrk="1" fontAlgn="auto" latinLnBrk="0" hangingPunct="1">
              <a:lnSpc>
                <a:spcPct val="100000"/>
              </a:lnSpc>
              <a:spcBef>
                <a:spcPts val="0"/>
              </a:spcBef>
              <a:spcAft>
                <a:spcPts val="0"/>
              </a:spcAft>
              <a:buClrTx/>
              <a:buSzTx/>
              <a:buFontTx/>
              <a:buNone/>
              <a:defRPr/>
            </a:pPr>
            <a:r>
              <a:rPr kumimoji="0" lang="da-DK" altLang="zh-CN" sz="1200" b="0" i="0" u="none" strike="noStrike" kern="0" cap="none" spc="0" normalizeH="0" baseline="0" noProof="0" dirty="0">
                <a:ln>
                  <a:noFill/>
                </a:ln>
                <a:solidFill>
                  <a:srgbClr val="FFFFFF"/>
                </a:solidFill>
                <a:effectLst/>
                <a:uLnTx/>
                <a:uFillTx/>
                <a:latin typeface="印品黑体" panose="00000500000000000000" pitchFamily="2" charset="-122"/>
                <a:ea typeface="印品黑体" panose="00000500000000000000" pitchFamily="2" charset="-122"/>
                <a:cs typeface="微软雅黑" panose="020B0503020204020204" pitchFamily="34" charset="-122"/>
              </a:rPr>
              <a:t> </a:t>
            </a:r>
            <a:endParaRPr kumimoji="0" lang="zh-CN" altLang="en-US" sz="1200" b="0" i="0" u="none" strike="noStrike" kern="0" cap="none" spc="0" normalizeH="0" baseline="0" noProof="0" dirty="0">
              <a:ln>
                <a:noFill/>
              </a:ln>
              <a:solidFill>
                <a:srgbClr val="FFFFFF"/>
              </a:solidFill>
              <a:effectLst/>
              <a:uLnTx/>
              <a:uFillTx/>
              <a:latin typeface="印品黑体" panose="00000500000000000000" pitchFamily="2" charset="-122"/>
              <a:ea typeface="印品黑体" panose="00000500000000000000" pitchFamily="2" charset="-122"/>
              <a:cs typeface="微软雅黑" panose="020B0503020204020204" pitchFamily="34" charset="-122"/>
            </a:endParaRPr>
          </a:p>
        </p:txBody>
      </p:sp>
      <p:grpSp>
        <p:nvGrpSpPr>
          <p:cNvPr id="36" name="组合 35"/>
          <p:cNvGrpSpPr/>
          <p:nvPr/>
        </p:nvGrpSpPr>
        <p:grpSpPr>
          <a:xfrm>
            <a:off x="5641976" y="1717828"/>
            <a:ext cx="3141782" cy="2261636"/>
            <a:chOff x="7062764" y="2515026"/>
            <a:chExt cx="4189042" cy="3015514"/>
          </a:xfrm>
        </p:grpSpPr>
        <p:sp>
          <p:nvSpPr>
            <p:cNvPr id="37" name="MH_Title_1"/>
            <p:cNvSpPr>
              <a:spLocks noChangeArrowheads="1"/>
            </p:cNvSpPr>
            <p:nvPr>
              <p:custDataLst>
                <p:tags r:id="rId6"/>
              </p:custDataLst>
            </p:nvPr>
          </p:nvSpPr>
          <p:spPr bwMode="auto">
            <a:xfrm>
              <a:off x="9480376" y="3501008"/>
              <a:ext cx="1771430" cy="1041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defTabSz="6858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0070C0"/>
                  </a:solidFill>
                  <a:effectLst/>
                  <a:uLnTx/>
                  <a:uFillTx/>
                  <a:latin typeface="印品黑体" panose="00000500000000000000" pitchFamily="2" charset="-122"/>
                  <a:ea typeface="印品黑体" panose="00000500000000000000" pitchFamily="2" charset="-122"/>
                  <a:cs typeface="微软雅黑" panose="020B0503020204020204" pitchFamily="34" charset="-122"/>
                </a:rPr>
                <a:t>收获</a:t>
              </a:r>
              <a:endParaRPr kumimoji="0" lang="zh-CN" altLang="zh-CN" sz="1800" b="0" i="0" u="none" strike="noStrike" kern="0" cap="none" spc="0" normalizeH="0" baseline="0" noProof="0" dirty="0">
                <a:ln>
                  <a:noFill/>
                </a:ln>
                <a:solidFill>
                  <a:srgbClr val="0070C0"/>
                </a:solidFill>
                <a:effectLst/>
                <a:uLnTx/>
                <a:uFillTx/>
                <a:latin typeface="印品黑体" panose="00000500000000000000" pitchFamily="2" charset="-122"/>
                <a:ea typeface="印品黑体" panose="00000500000000000000" pitchFamily="2" charset="-122"/>
                <a:cs typeface="微软雅黑" panose="020B0503020204020204" pitchFamily="34" charset="-122"/>
              </a:endParaRPr>
            </a:p>
          </p:txBody>
        </p:sp>
        <p:sp>
          <p:nvSpPr>
            <p:cNvPr id="38" name="MH_Other_1"/>
            <p:cNvSpPr/>
            <p:nvPr>
              <p:custDataLst>
                <p:tags r:id="rId7"/>
              </p:custDataLst>
            </p:nvPr>
          </p:nvSpPr>
          <p:spPr bwMode="auto">
            <a:xfrm>
              <a:off x="7062764" y="2515026"/>
              <a:ext cx="2272778" cy="1539323"/>
            </a:xfrm>
            <a:custGeom>
              <a:avLst/>
              <a:gdLst>
                <a:gd name="T0" fmla="*/ 0 w 518"/>
                <a:gd name="T1" fmla="*/ 0 h 351"/>
                <a:gd name="T2" fmla="*/ 2147483646 w 518"/>
                <a:gd name="T3" fmla="*/ 2147483646 h 351"/>
                <a:gd name="T4" fmla="*/ 0 60000 65536"/>
                <a:gd name="T5" fmla="*/ 0 60000 65536"/>
              </a:gdLst>
              <a:ahLst/>
              <a:cxnLst>
                <a:cxn ang="T4">
                  <a:pos x="T0" y="T1"/>
                </a:cxn>
                <a:cxn ang="T5">
                  <a:pos x="T2" y="T3"/>
                </a:cxn>
              </a:cxnLst>
              <a:rect l="0" t="0" r="r" b="b"/>
              <a:pathLst>
                <a:path w="518" h="351">
                  <a:moveTo>
                    <a:pt x="0" y="0"/>
                  </a:moveTo>
                  <a:cubicBezTo>
                    <a:pt x="411" y="0"/>
                    <a:pt x="260" y="351"/>
                    <a:pt x="518" y="340"/>
                  </a:cubicBezTo>
                </a:path>
              </a:pathLst>
            </a:custGeom>
            <a:noFill/>
            <a:ln w="14" cap="flat">
              <a:solidFill>
                <a:srgbClr val="20517C"/>
              </a:solidFill>
              <a:prstDash val="solid"/>
              <a:miter lim="800000"/>
            </a:ln>
            <a:extLst>
              <a:ext uri="{909E8E84-426E-40DD-AFC4-6F175D3DCCD1}">
                <a14:hiddenFill xmlns:a14="http://schemas.microsoft.com/office/drawing/2010/main">
                  <a:solidFill>
                    <a:srgbClr val="FFFFFF"/>
                  </a:solidFill>
                </a14:hiddenFill>
              </a:ext>
            </a:extLst>
          </p:spPr>
          <p:txBody>
            <a:bodyPr/>
            <a:lstStyle/>
            <a:p>
              <a:pPr marL="0" marR="0" lvl="0" indent="0"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srgbClr val="20517C"/>
                </a:solidFill>
                <a:effectLst/>
                <a:uLnTx/>
                <a:uFillTx/>
                <a:latin typeface="印品黑体" panose="00000500000000000000" pitchFamily="2" charset="-122"/>
                <a:ea typeface="印品黑体" panose="00000500000000000000" pitchFamily="2" charset="-122"/>
                <a:cs typeface="微软雅黑" panose="020B0503020204020204" pitchFamily="34" charset="-122"/>
              </a:endParaRPr>
            </a:p>
          </p:txBody>
        </p:sp>
        <p:sp>
          <p:nvSpPr>
            <p:cNvPr id="39" name="MH_Other_2"/>
            <p:cNvSpPr/>
            <p:nvPr>
              <p:custDataLst>
                <p:tags r:id="rId8"/>
              </p:custDataLst>
            </p:nvPr>
          </p:nvSpPr>
          <p:spPr bwMode="auto">
            <a:xfrm>
              <a:off x="7062764" y="3216911"/>
              <a:ext cx="2272778" cy="815154"/>
            </a:xfrm>
            <a:custGeom>
              <a:avLst/>
              <a:gdLst>
                <a:gd name="T0" fmla="*/ 0 w 518"/>
                <a:gd name="T1" fmla="*/ 0 h 95"/>
                <a:gd name="T2" fmla="*/ 2147483646 w 518"/>
                <a:gd name="T3" fmla="*/ 2147483646 h 95"/>
                <a:gd name="T4" fmla="*/ 0 60000 65536"/>
                <a:gd name="T5" fmla="*/ 0 60000 65536"/>
              </a:gdLst>
              <a:ahLst/>
              <a:cxnLst>
                <a:cxn ang="T4">
                  <a:pos x="T0" y="T1"/>
                </a:cxn>
                <a:cxn ang="T5">
                  <a:pos x="T2" y="T3"/>
                </a:cxn>
              </a:cxnLst>
              <a:rect l="0" t="0" r="r" b="b"/>
              <a:pathLst>
                <a:path w="518" h="95">
                  <a:moveTo>
                    <a:pt x="0" y="0"/>
                  </a:moveTo>
                  <a:cubicBezTo>
                    <a:pt x="411" y="0"/>
                    <a:pt x="260" y="95"/>
                    <a:pt x="518" y="92"/>
                  </a:cubicBezTo>
                </a:path>
              </a:pathLst>
            </a:custGeom>
            <a:noFill/>
            <a:ln w="14" cap="flat">
              <a:solidFill>
                <a:srgbClr val="0070C0"/>
              </a:solidFill>
              <a:prstDash val="solid"/>
              <a:miter lim="800000"/>
            </a:ln>
            <a:extLst>
              <a:ext uri="{909E8E84-426E-40DD-AFC4-6F175D3DCCD1}">
                <a14:hiddenFill xmlns:a14="http://schemas.microsoft.com/office/drawing/2010/main">
                  <a:solidFill>
                    <a:srgbClr val="FFFFFF"/>
                  </a:solidFill>
                </a14:hiddenFill>
              </a:ext>
            </a:extLst>
          </p:spPr>
          <p:txBody>
            <a:bodyPr/>
            <a:lstStyle/>
            <a:p>
              <a:pPr marL="0" marR="0" lvl="0" indent="0"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srgbClr val="20517C"/>
                </a:solidFill>
                <a:effectLst/>
                <a:uLnTx/>
                <a:uFillTx/>
                <a:latin typeface="印品黑体" panose="00000500000000000000" pitchFamily="2" charset="-122"/>
                <a:ea typeface="印品黑体" panose="00000500000000000000" pitchFamily="2" charset="-122"/>
                <a:cs typeface="微软雅黑" panose="020B0503020204020204" pitchFamily="34" charset="-122"/>
              </a:endParaRPr>
            </a:p>
          </p:txBody>
        </p:sp>
        <p:sp>
          <p:nvSpPr>
            <p:cNvPr id="40" name="MH_Other_3"/>
            <p:cNvSpPr/>
            <p:nvPr>
              <p:custDataLst>
                <p:tags r:id="rId9"/>
              </p:custDataLst>
            </p:nvPr>
          </p:nvSpPr>
          <p:spPr bwMode="auto">
            <a:xfrm>
              <a:off x="7062764" y="4006070"/>
              <a:ext cx="2272778" cy="869003"/>
            </a:xfrm>
            <a:custGeom>
              <a:avLst/>
              <a:gdLst>
                <a:gd name="T0" fmla="*/ 0 w 518"/>
                <a:gd name="T1" fmla="*/ 2147483646 h 117"/>
                <a:gd name="T2" fmla="*/ 2147483646 w 518"/>
                <a:gd name="T3" fmla="*/ 2147483646 h 117"/>
                <a:gd name="T4" fmla="*/ 0 60000 65536"/>
                <a:gd name="T5" fmla="*/ 0 60000 65536"/>
              </a:gdLst>
              <a:ahLst/>
              <a:cxnLst>
                <a:cxn ang="T4">
                  <a:pos x="T0" y="T1"/>
                </a:cxn>
                <a:cxn ang="T5">
                  <a:pos x="T2" y="T3"/>
                </a:cxn>
              </a:cxnLst>
              <a:rect l="0" t="0" r="r" b="b"/>
              <a:pathLst>
                <a:path w="518" h="117">
                  <a:moveTo>
                    <a:pt x="0" y="117"/>
                  </a:moveTo>
                  <a:cubicBezTo>
                    <a:pt x="411" y="117"/>
                    <a:pt x="260" y="0"/>
                    <a:pt x="518" y="4"/>
                  </a:cubicBezTo>
                </a:path>
              </a:pathLst>
            </a:custGeom>
            <a:noFill/>
            <a:ln w="14" cap="flat">
              <a:solidFill>
                <a:srgbClr val="0070C0"/>
              </a:solidFill>
              <a:prstDash val="solid"/>
              <a:miter lim="800000"/>
            </a:ln>
            <a:extLst>
              <a:ext uri="{909E8E84-426E-40DD-AFC4-6F175D3DCCD1}">
                <a14:hiddenFill xmlns:a14="http://schemas.microsoft.com/office/drawing/2010/main">
                  <a:solidFill>
                    <a:srgbClr val="FFFFFF"/>
                  </a:solidFill>
                </a14:hiddenFill>
              </a:ext>
            </a:extLst>
          </p:spPr>
          <p:txBody>
            <a:bodyPr/>
            <a:lstStyle/>
            <a:p>
              <a:pPr marL="0" marR="0" lvl="0" indent="0"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srgbClr val="20517C"/>
                </a:solidFill>
                <a:effectLst/>
                <a:uLnTx/>
                <a:uFillTx/>
                <a:latin typeface="印品黑体" panose="00000500000000000000" pitchFamily="2" charset="-122"/>
                <a:ea typeface="印品黑体" panose="00000500000000000000" pitchFamily="2" charset="-122"/>
                <a:cs typeface="微软雅黑" panose="020B0503020204020204" pitchFamily="34" charset="-122"/>
              </a:endParaRPr>
            </a:p>
          </p:txBody>
        </p:sp>
        <p:sp>
          <p:nvSpPr>
            <p:cNvPr id="41" name="MH_Other_4"/>
            <p:cNvSpPr/>
            <p:nvPr>
              <p:custDataLst>
                <p:tags r:id="rId10"/>
              </p:custDataLst>
            </p:nvPr>
          </p:nvSpPr>
          <p:spPr bwMode="auto">
            <a:xfrm>
              <a:off x="7062764" y="3983788"/>
              <a:ext cx="2272778" cy="1546752"/>
            </a:xfrm>
            <a:custGeom>
              <a:avLst/>
              <a:gdLst>
                <a:gd name="T0" fmla="*/ 0 w 518"/>
                <a:gd name="T1" fmla="*/ 2147483646 h 327"/>
                <a:gd name="T2" fmla="*/ 2147483646 w 518"/>
                <a:gd name="T3" fmla="*/ 2147483646 h 327"/>
                <a:gd name="T4" fmla="*/ 0 60000 65536"/>
                <a:gd name="T5" fmla="*/ 0 60000 65536"/>
              </a:gdLst>
              <a:ahLst/>
              <a:cxnLst>
                <a:cxn ang="T4">
                  <a:pos x="T0" y="T1"/>
                </a:cxn>
                <a:cxn ang="T5">
                  <a:pos x="T2" y="T3"/>
                </a:cxn>
              </a:cxnLst>
              <a:rect l="0" t="0" r="r" b="b"/>
              <a:pathLst>
                <a:path w="518" h="327">
                  <a:moveTo>
                    <a:pt x="0" y="327"/>
                  </a:moveTo>
                  <a:cubicBezTo>
                    <a:pt x="411" y="327"/>
                    <a:pt x="260" y="0"/>
                    <a:pt x="518" y="10"/>
                  </a:cubicBezTo>
                </a:path>
              </a:pathLst>
            </a:custGeom>
            <a:noFill/>
            <a:ln w="14" cap="flat">
              <a:solidFill>
                <a:srgbClr val="20517C"/>
              </a:solidFill>
              <a:prstDash val="solid"/>
              <a:miter lim="800000"/>
            </a:ln>
            <a:extLst>
              <a:ext uri="{909E8E84-426E-40DD-AFC4-6F175D3DCCD1}">
                <a14:hiddenFill xmlns:a14="http://schemas.microsoft.com/office/drawing/2010/main">
                  <a:solidFill>
                    <a:srgbClr val="FFFFFF"/>
                  </a:solidFill>
                </a14:hiddenFill>
              </a:ext>
            </a:extLst>
          </p:spPr>
          <p:txBody>
            <a:bodyPr/>
            <a:lstStyle/>
            <a:p>
              <a:pPr marL="0" marR="0" lvl="0" indent="0"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dirty="0">
                <a:ln>
                  <a:noFill/>
                </a:ln>
                <a:solidFill>
                  <a:srgbClr val="20517C"/>
                </a:solidFill>
                <a:effectLst/>
                <a:uLnTx/>
                <a:uFillTx/>
                <a:latin typeface="印品黑体" panose="00000500000000000000" pitchFamily="2" charset="-122"/>
                <a:ea typeface="印品黑体" panose="00000500000000000000" pitchFamily="2" charset="-122"/>
                <a:cs typeface="微软雅黑" panose="020B0503020204020204" pitchFamily="34" charset="-122"/>
              </a:endParaRPr>
            </a:p>
          </p:txBody>
        </p:sp>
        <p:sp>
          <p:nvSpPr>
            <p:cNvPr id="42" name="MH_Other_5"/>
            <p:cNvSpPr>
              <a:spLocks noChangeShapeType="1"/>
            </p:cNvSpPr>
            <p:nvPr>
              <p:custDataLst>
                <p:tags r:id="rId11"/>
              </p:custDataLst>
            </p:nvPr>
          </p:nvSpPr>
          <p:spPr bwMode="auto">
            <a:xfrm>
              <a:off x="7062765" y="4022782"/>
              <a:ext cx="2148368" cy="0"/>
            </a:xfrm>
            <a:prstGeom prst="line">
              <a:avLst/>
            </a:prstGeom>
            <a:noFill/>
            <a:ln w="14" cap="flat">
              <a:solidFill>
                <a:srgbClr val="20517C"/>
              </a:solidFill>
              <a:prstDash val="solid"/>
              <a:miter lim="800000"/>
            </a:ln>
            <a:extLst>
              <a:ext uri="{909E8E84-426E-40DD-AFC4-6F175D3DCCD1}">
                <a14:hiddenFill xmlns:a14="http://schemas.microsoft.com/office/drawing/2010/main">
                  <a:noFill/>
                </a14:hiddenFill>
              </a:ext>
            </a:extLst>
          </p:spPr>
          <p:txBody>
            <a:bodyPr>
              <a:normAutofit fontScale="25000" lnSpcReduction="20000"/>
            </a:bodyPr>
            <a:lstStyle/>
            <a:p>
              <a:pPr marL="0" marR="0" lvl="0" indent="0" defTabSz="6858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dirty="0">
                <a:ln>
                  <a:noFill/>
                </a:ln>
                <a:solidFill>
                  <a:srgbClr val="20517C"/>
                </a:solidFill>
                <a:effectLst/>
                <a:uLnTx/>
                <a:uFillTx/>
                <a:latin typeface="印品黑体" panose="00000500000000000000" pitchFamily="2" charset="-122"/>
                <a:ea typeface="印品黑体" panose="00000500000000000000" pitchFamily="2" charset="-122"/>
                <a:cs typeface="微软雅黑" panose="020B0503020204020204" pitchFamily="34" charset="-122"/>
              </a:endParaRPr>
            </a:p>
          </p:txBody>
        </p:sp>
        <p:sp>
          <p:nvSpPr>
            <p:cNvPr id="43" name="MH_Other_6"/>
            <p:cNvSpPr/>
            <p:nvPr>
              <p:custDataLst>
                <p:tags r:id="rId12"/>
              </p:custDataLst>
            </p:nvPr>
          </p:nvSpPr>
          <p:spPr bwMode="auto">
            <a:xfrm>
              <a:off x="9194422" y="3913229"/>
              <a:ext cx="285954" cy="219108"/>
            </a:xfrm>
            <a:custGeom>
              <a:avLst/>
              <a:gdLst>
                <a:gd name="T0" fmla="*/ 0 w 154"/>
                <a:gd name="T1" fmla="*/ 0 h 118"/>
                <a:gd name="T2" fmla="*/ 154 w 154"/>
                <a:gd name="T3" fmla="*/ 59 h 118"/>
                <a:gd name="T4" fmla="*/ 0 w 154"/>
                <a:gd name="T5" fmla="*/ 118 h 118"/>
                <a:gd name="T6" fmla="*/ 0 w 154"/>
                <a:gd name="T7" fmla="*/ 0 h 118"/>
              </a:gdLst>
              <a:ahLst/>
              <a:cxnLst>
                <a:cxn ang="0">
                  <a:pos x="T0" y="T1"/>
                </a:cxn>
                <a:cxn ang="0">
                  <a:pos x="T2" y="T3"/>
                </a:cxn>
                <a:cxn ang="0">
                  <a:pos x="T4" y="T5"/>
                </a:cxn>
                <a:cxn ang="0">
                  <a:pos x="T6" y="T7"/>
                </a:cxn>
              </a:cxnLst>
              <a:rect l="0" t="0" r="r" b="b"/>
              <a:pathLst>
                <a:path w="154" h="118">
                  <a:moveTo>
                    <a:pt x="0" y="0"/>
                  </a:moveTo>
                  <a:lnTo>
                    <a:pt x="154" y="59"/>
                  </a:lnTo>
                  <a:lnTo>
                    <a:pt x="0" y="118"/>
                  </a:lnTo>
                  <a:lnTo>
                    <a:pt x="0" y="0"/>
                  </a:lnTo>
                  <a:close/>
                </a:path>
              </a:pathLst>
            </a:custGeom>
            <a:solidFill>
              <a:srgbClr val="20517C">
                <a:lumMod val="50000"/>
              </a:srgbClr>
            </a:solidFill>
            <a:ln>
              <a:noFill/>
            </a:ln>
          </p:spPr>
          <p:txBody>
            <a:bodyPr>
              <a:normAutofit fontScale="40000" lnSpcReduction="20000"/>
            </a:bodyPr>
            <a:lstStyle/>
            <a:p>
              <a:pPr marL="0" marR="0" lvl="0" indent="0" defTabSz="68580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dirty="0">
                <a:ln>
                  <a:noFill/>
                </a:ln>
                <a:solidFill>
                  <a:srgbClr val="20517C"/>
                </a:solidFill>
                <a:effectLst/>
                <a:uLnTx/>
                <a:uFillTx/>
                <a:latin typeface="印品黑体" panose="00000500000000000000" pitchFamily="2" charset="-122"/>
                <a:ea typeface="印品黑体" panose="00000500000000000000" pitchFamily="2" charset="-122"/>
                <a:cs typeface="微软雅黑" panose="020B0503020204020204" pitchFamily="34" charset="-122"/>
              </a:endParaRPr>
            </a:p>
          </p:txBody>
        </p:sp>
      </p:grpSp>
      <p:sp>
        <p:nvSpPr>
          <p:cNvPr id="44" name="矩形 43"/>
          <p:cNvSpPr/>
          <p:nvPr/>
        </p:nvSpPr>
        <p:spPr>
          <a:xfrm>
            <a:off x="1529348" y="2079473"/>
            <a:ext cx="4004003" cy="368459"/>
          </a:xfrm>
          <a:prstGeom prst="rect">
            <a:avLst/>
          </a:prstGeom>
        </p:spPr>
        <p:txBody>
          <a:bodyPr wrap="square">
            <a:spAutoFit/>
          </a:bodyPr>
          <a:lstStyle/>
          <a:p>
            <a:pPr algn="just" defTabSz="685800">
              <a:lnSpc>
                <a:spcPct val="130000"/>
              </a:lnSpc>
            </a:pPr>
            <a:r>
              <a:rPr lang="zh-CN" altLang="en-US" sz="1350" dirty="0">
                <a:solidFill>
                  <a:srgbClr val="20517C"/>
                </a:solidFill>
                <a:latin typeface="印品黑体" panose="00000500000000000000" pitchFamily="2" charset="-122"/>
                <a:ea typeface="印品黑体" panose="00000500000000000000" pitchFamily="2" charset="-122"/>
                <a:cs typeface="微软雅黑" panose="020B0503020204020204" pitchFamily="34" charset="-122"/>
              </a:rPr>
              <a:t>提及“梯度策略学习”“半监督学习”等概念</a:t>
            </a:r>
          </a:p>
        </p:txBody>
      </p:sp>
      <p:sp>
        <p:nvSpPr>
          <p:cNvPr id="46" name="矩形 45"/>
          <p:cNvSpPr/>
          <p:nvPr/>
        </p:nvSpPr>
        <p:spPr>
          <a:xfrm>
            <a:off x="1529348" y="3825573"/>
            <a:ext cx="4004003" cy="369730"/>
          </a:xfrm>
          <a:prstGeom prst="rect">
            <a:avLst/>
          </a:prstGeom>
        </p:spPr>
        <p:txBody>
          <a:bodyPr wrap="square">
            <a:spAutoFit/>
          </a:bodyPr>
          <a:lstStyle/>
          <a:p>
            <a:pPr algn="just" defTabSz="685800">
              <a:lnSpc>
                <a:spcPct val="130000"/>
              </a:lnSpc>
            </a:pPr>
            <a:r>
              <a:rPr lang="zh-CN" altLang="en-US" sz="1350" dirty="0">
                <a:solidFill>
                  <a:srgbClr val="FFFFFF"/>
                </a:solidFill>
                <a:latin typeface="印品黑体" panose="00000500000000000000" pitchFamily="2" charset="-122"/>
                <a:ea typeface="印品黑体" panose="00000500000000000000" pitchFamily="2" charset="-122"/>
                <a:cs typeface="微软雅黑" panose="020B0503020204020204" pitchFamily="34" charset="-122"/>
              </a:rPr>
              <a:t>给出</a:t>
            </a:r>
            <a:r>
              <a:rPr lang="zh-CN" altLang="zh-CN" sz="1350" dirty="0">
                <a:solidFill>
                  <a:srgbClr val="FFFFFF"/>
                </a:solidFill>
                <a:latin typeface="印品黑体" panose="00000500000000000000" pitchFamily="2" charset="-122"/>
                <a:ea typeface="印品黑体" panose="00000500000000000000" pitchFamily="2" charset="-122"/>
                <a:cs typeface="微软雅黑" panose="020B0503020204020204" pitchFamily="34" charset="-122"/>
              </a:rPr>
              <a:t>实验验证的参考范例</a:t>
            </a:r>
            <a:r>
              <a:rPr lang="zh-CN" altLang="en-US" sz="1350" dirty="0">
                <a:solidFill>
                  <a:srgbClr val="FFFFFF"/>
                </a:solidFill>
                <a:latin typeface="印品黑体" panose="00000500000000000000" pitchFamily="2" charset="-122"/>
                <a:ea typeface="印品黑体" panose="00000500000000000000" pitchFamily="2" charset="-122"/>
                <a:cs typeface="微软雅黑" panose="020B0503020204020204" pitchFamily="34" charset="-122"/>
              </a:rPr>
              <a:t>，衡量指标</a:t>
            </a:r>
            <a:r>
              <a:rPr lang="en-US" altLang="zh-CN" sz="1350" dirty="0">
                <a:solidFill>
                  <a:srgbClr val="FFFFFF"/>
                </a:solidFill>
                <a:latin typeface="印品黑体" panose="00000500000000000000" pitchFamily="2" charset="-122"/>
                <a:ea typeface="印品黑体" panose="00000500000000000000" pitchFamily="2" charset="-122"/>
                <a:cs typeface="微软雅黑" panose="020B0503020204020204" pitchFamily="34" charset="-122"/>
              </a:rPr>
              <a:t> </a:t>
            </a:r>
            <a:endParaRPr lang="zh-CN" altLang="en-US" sz="1350" dirty="0">
              <a:solidFill>
                <a:srgbClr val="FFFFFF"/>
              </a:solidFill>
              <a:latin typeface="印品黑体" panose="00000500000000000000" pitchFamily="2" charset="-122"/>
              <a:ea typeface="印品黑体" panose="00000500000000000000" pitchFamily="2" charset="-122"/>
              <a:cs typeface="微软雅黑" panose="020B0503020204020204" pitchFamily="34" charset="-122"/>
            </a:endParaRPr>
          </a:p>
        </p:txBody>
      </p:sp>
      <p:sp>
        <p:nvSpPr>
          <p:cNvPr id="47" name="矩形 46"/>
          <p:cNvSpPr/>
          <p:nvPr/>
        </p:nvSpPr>
        <p:spPr>
          <a:xfrm>
            <a:off x="1529348" y="2659533"/>
            <a:ext cx="4004003" cy="379603"/>
          </a:xfrm>
          <a:prstGeom prst="rect">
            <a:avLst/>
          </a:prstGeom>
        </p:spPr>
        <p:txBody>
          <a:bodyPr wrap="square">
            <a:spAutoFit/>
          </a:bodyPr>
          <a:lstStyle/>
          <a:p>
            <a:pPr algn="just" defTabSz="685800">
              <a:lnSpc>
                <a:spcPct val="130000"/>
              </a:lnSpc>
            </a:pPr>
            <a:r>
              <a:rPr lang="zh-CN" altLang="en-US" sz="1350" dirty="0">
                <a:solidFill>
                  <a:srgbClr val="FFFFFF"/>
                </a:solidFill>
                <a:latin typeface="印品黑体" panose="00000500000000000000" pitchFamily="2" charset="-122"/>
                <a:ea typeface="印品黑体" panose="00000500000000000000" pitchFamily="2" charset="-122"/>
                <a:cs typeface="微软雅黑" panose="020B0503020204020204" pitchFamily="34" charset="-122"/>
              </a:rPr>
              <a:t>涉及各种热门的图像数据集和</a:t>
            </a:r>
            <a:r>
              <a:rPr lang="zh-CN" altLang="zh-CN" sz="1350" dirty="0">
                <a:solidFill>
                  <a:srgbClr val="FFFFFF"/>
                </a:solidFill>
                <a:latin typeface="印品黑体" panose="00000500000000000000" pitchFamily="2" charset="-122"/>
                <a:ea typeface="印品黑体" panose="00000500000000000000" pitchFamily="2" charset="-122"/>
                <a:cs typeface="微软雅黑" panose="020B0503020204020204" pitchFamily="34" charset="-122"/>
              </a:rPr>
              <a:t>模型体系结构</a:t>
            </a:r>
            <a:endParaRPr lang="zh-CN" altLang="en-US" sz="1350" dirty="0">
              <a:solidFill>
                <a:srgbClr val="FFFFFF"/>
              </a:solidFill>
              <a:latin typeface="印品黑体" panose="00000500000000000000" pitchFamily="2" charset="-122"/>
              <a:ea typeface="印品黑体" panose="00000500000000000000" pitchFamily="2" charset="-122"/>
              <a:cs typeface="微软雅黑" panose="020B0503020204020204" pitchFamily="34" charset="-122"/>
            </a:endParaRPr>
          </a:p>
        </p:txBody>
      </p:sp>
      <p:grpSp>
        <p:nvGrpSpPr>
          <p:cNvPr id="7" name="组合 6">
            <a:extLst>
              <a:ext uri="{FF2B5EF4-FFF2-40B4-BE49-F238E27FC236}">
                <a16:creationId xmlns:a16="http://schemas.microsoft.com/office/drawing/2014/main" id="{D1C1831E-46E6-4E66-ACC1-9B04E8AF5C55}"/>
              </a:ext>
            </a:extLst>
          </p:cNvPr>
          <p:cNvGrpSpPr/>
          <p:nvPr/>
        </p:nvGrpSpPr>
        <p:grpSpPr>
          <a:xfrm>
            <a:off x="1337933" y="1474535"/>
            <a:ext cx="4304044" cy="419739"/>
            <a:chOff x="1337933" y="1474535"/>
            <a:chExt cx="4304044" cy="419739"/>
          </a:xfrm>
        </p:grpSpPr>
        <p:sp>
          <p:nvSpPr>
            <p:cNvPr id="31" name="MH_SubTitle_1"/>
            <p:cNvSpPr/>
            <p:nvPr>
              <p:custDataLst>
                <p:tags r:id="rId5"/>
              </p:custDataLst>
            </p:nvPr>
          </p:nvSpPr>
          <p:spPr>
            <a:xfrm>
              <a:off x="1337933" y="1474535"/>
              <a:ext cx="4304044" cy="419739"/>
            </a:xfrm>
            <a:prstGeom prst="rect">
              <a:avLst/>
            </a:prstGeom>
            <a:solidFill>
              <a:srgbClr val="0070C0"/>
            </a:solidFill>
            <a:ln w="12700" cap="flat" cmpd="sng" algn="ctr">
              <a:noFill/>
              <a:prstDash val="solid"/>
              <a:miter lim="800000"/>
            </a:ln>
            <a:effectLst/>
          </p:spPr>
          <p:txBody>
            <a:bodyPr lIns="0" tIns="0" rIns="0" bIns="0" anchor="ctr">
              <a:normAutofit/>
            </a:bodyPr>
            <a:lstStyle/>
            <a:p>
              <a:pPr marL="0" marR="0" lvl="0" indent="0" algn="ctr" defTabSz="685800" eaLnBrk="1" fontAlgn="auto" latinLnBrk="0" hangingPunct="1">
                <a:lnSpc>
                  <a:spcPct val="100000"/>
                </a:lnSpc>
                <a:spcBef>
                  <a:spcPts val="0"/>
                </a:spcBef>
                <a:spcAft>
                  <a:spcPts val="0"/>
                </a:spcAft>
                <a:buClrTx/>
                <a:buSzTx/>
                <a:buFontTx/>
                <a:buNone/>
                <a:defRPr/>
              </a:pPr>
              <a:r>
                <a:rPr kumimoji="0" lang="da-DK" altLang="zh-CN" sz="1200" b="0" i="0" u="none" strike="noStrike" kern="0" cap="none" spc="0" normalizeH="0" baseline="0" noProof="0" dirty="0">
                  <a:ln>
                    <a:noFill/>
                  </a:ln>
                  <a:solidFill>
                    <a:srgbClr val="FFFFFF"/>
                  </a:solidFill>
                  <a:effectLst/>
                  <a:uLnTx/>
                  <a:uFillTx/>
                  <a:latin typeface="印品黑体" panose="00000500000000000000" pitchFamily="2" charset="-122"/>
                  <a:ea typeface="印品黑体" panose="00000500000000000000" pitchFamily="2" charset="-122"/>
                  <a:cs typeface="微软雅黑" panose="020B0503020204020204" pitchFamily="34" charset="-122"/>
                </a:rPr>
                <a:t> </a:t>
              </a:r>
              <a:endParaRPr kumimoji="0" lang="zh-CN" altLang="en-US" sz="1200" b="0" i="0" u="none" strike="noStrike" kern="0" cap="none" spc="0" normalizeH="0" baseline="0" noProof="0" dirty="0">
                <a:ln>
                  <a:noFill/>
                </a:ln>
                <a:solidFill>
                  <a:srgbClr val="FFFFFF"/>
                </a:solidFill>
                <a:effectLst/>
                <a:uLnTx/>
                <a:uFillTx/>
                <a:latin typeface="印品黑体" panose="00000500000000000000" pitchFamily="2" charset="-122"/>
                <a:ea typeface="印品黑体" panose="00000500000000000000" pitchFamily="2" charset="-122"/>
                <a:cs typeface="微软雅黑" panose="020B0503020204020204" pitchFamily="34" charset="-122"/>
              </a:endParaRPr>
            </a:p>
          </p:txBody>
        </p:sp>
        <p:sp>
          <p:nvSpPr>
            <p:cNvPr id="48" name="矩形 47"/>
            <p:cNvSpPr/>
            <p:nvPr/>
          </p:nvSpPr>
          <p:spPr>
            <a:xfrm>
              <a:off x="1529348" y="1500781"/>
              <a:ext cx="4004003" cy="369730"/>
            </a:xfrm>
            <a:prstGeom prst="rect">
              <a:avLst/>
            </a:prstGeom>
          </p:spPr>
          <p:txBody>
            <a:bodyPr wrap="square">
              <a:spAutoFit/>
            </a:bodyPr>
            <a:lstStyle/>
            <a:p>
              <a:pPr algn="just" defTabSz="685800">
                <a:lnSpc>
                  <a:spcPct val="130000"/>
                </a:lnSpc>
              </a:pPr>
              <a:r>
                <a:rPr lang="zh-CN" altLang="zh-CN" sz="1350" dirty="0">
                  <a:solidFill>
                    <a:srgbClr val="FFFFFF"/>
                  </a:solidFill>
                  <a:latin typeface="印品黑体" panose="00000500000000000000" pitchFamily="2" charset="-122"/>
                  <a:ea typeface="印品黑体" panose="00000500000000000000" pitchFamily="2" charset="-122"/>
                  <a:cs typeface="微软雅黑" panose="020B0503020204020204" pitchFamily="34" charset="-122"/>
                </a:rPr>
                <a:t>自动增强</a:t>
              </a:r>
              <a:r>
                <a:rPr lang="zh-CN" altLang="en-US" sz="1350" dirty="0">
                  <a:solidFill>
                    <a:srgbClr val="FFFFFF"/>
                  </a:solidFill>
                  <a:latin typeface="印品黑体" panose="00000500000000000000" pitchFamily="2" charset="-122"/>
                  <a:ea typeface="印品黑体" panose="00000500000000000000" pitchFamily="2" charset="-122"/>
                  <a:cs typeface="微软雅黑" panose="020B0503020204020204" pitchFamily="34" charset="-122"/>
                </a:rPr>
                <a:t>的“开山鼻祖”之作</a:t>
              </a:r>
            </a:p>
          </p:txBody>
        </p:sp>
      </p:grpSp>
      <p:pic>
        <p:nvPicPr>
          <p:cNvPr id="3" name="图片 2" descr="资源 1"/>
          <p:cNvPicPr>
            <a:picLocks noChangeAspect="1"/>
          </p:cNvPicPr>
          <p:nvPr/>
        </p:nvPicPr>
        <p:blipFill>
          <a:blip r:embed="rId14"/>
          <a:srcRect r="43701"/>
          <a:stretch>
            <a:fillRect/>
          </a:stretch>
        </p:blipFill>
        <p:spPr>
          <a:xfrm>
            <a:off x="7333615" y="224790"/>
            <a:ext cx="1501775" cy="47371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32" grpId="0" animBg="1"/>
      <p:bldP spid="33" grpId="0" animBg="1"/>
      <p:bldP spid="34" grpId="0" animBg="1"/>
      <p:bldP spid="35" grpId="0" animBg="1"/>
      <p:bldP spid="44" grpId="0"/>
      <p:bldP spid="46" grpId="0"/>
      <p:bldP spid="4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5584648" y="-338488"/>
            <a:ext cx="1718803" cy="5399903"/>
          </a:xfrm>
          <a:prstGeom prst="trapezoid">
            <a:avLst>
              <a:gd name="adj" fmla="val 1693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marL="0" marR="0" lvl="0" indent="0" algn="ctr" defTabSz="3429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印品黑体" panose="00000500000000000000" pitchFamily="2" charset="-122"/>
              <a:cs typeface="微软雅黑" panose="020B0503020204020204" pitchFamily="34" charset="-122"/>
            </a:endParaRPr>
          </a:p>
        </p:txBody>
      </p:sp>
      <p:sp>
        <p:nvSpPr>
          <p:cNvPr id="37" name="梯形 36"/>
          <p:cNvSpPr/>
          <p:nvPr/>
        </p:nvSpPr>
        <p:spPr>
          <a:xfrm rot="5400000">
            <a:off x="998730" y="477602"/>
            <a:ext cx="1758050" cy="3755509"/>
          </a:xfrm>
          <a:prstGeom prst="trapezoid">
            <a:avLst>
              <a:gd name="adj" fmla="val 17865"/>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marL="0" marR="0" lvl="0" indent="0" algn="ctr" defTabSz="3429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印品黑体" panose="00000500000000000000" pitchFamily="2" charset="-122"/>
              <a:cs typeface="微软雅黑" panose="020B0503020204020204" pitchFamily="34" charset="-122"/>
            </a:endParaRPr>
          </a:p>
        </p:txBody>
      </p:sp>
      <p:sp>
        <p:nvSpPr>
          <p:cNvPr id="27" name="文本框 2"/>
          <p:cNvSpPr txBox="1"/>
          <p:nvPr/>
        </p:nvSpPr>
        <p:spPr>
          <a:xfrm>
            <a:off x="2796809" y="1917123"/>
            <a:ext cx="872675" cy="900246"/>
          </a:xfrm>
          <a:prstGeom prst="rect">
            <a:avLst/>
          </a:prstGeom>
          <a:noFill/>
        </p:spPr>
        <p:txBody>
          <a:bodyPr wrap="none" lIns="68580" tIns="34290" rIns="68580" bIns="34290" rtlCol="0">
            <a:spAutoFit/>
          </a:body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70C0"/>
                </a:solidFill>
                <a:effectLst/>
                <a:uLnTx/>
                <a:uFillTx/>
                <a:latin typeface="微软雅黑" panose="020B0503020204020204" pitchFamily="34" charset="-122"/>
                <a:ea typeface="印品黑体" panose="00000500000000000000" pitchFamily="2" charset="-122"/>
                <a:cs typeface="微软雅黑" panose="020B0503020204020204" pitchFamily="34" charset="-122"/>
              </a:rPr>
              <a:t>Part</a:t>
            </a:r>
            <a:r>
              <a:rPr lang="en-US" altLang="zh-CN" sz="5400" b="1" dirty="0">
                <a:solidFill>
                  <a:srgbClr val="0070C0"/>
                </a:solidFill>
                <a:latin typeface="微软雅黑" panose="020B0503020204020204" pitchFamily="34" charset="-122"/>
                <a:ea typeface="印品黑体" panose="00000500000000000000" pitchFamily="2" charset="-122"/>
                <a:cs typeface="微软雅黑" panose="020B0503020204020204" pitchFamily="34" charset="-122"/>
              </a:rPr>
              <a:t>3</a:t>
            </a:r>
            <a:endParaRPr kumimoji="0" lang="zh-CN" altLang="en-US" sz="5400" b="1" i="0" u="none" strike="noStrike" kern="1200" cap="none" spc="0" normalizeH="0" baseline="0" noProof="0" dirty="0">
              <a:ln>
                <a:noFill/>
              </a:ln>
              <a:solidFill>
                <a:srgbClr val="0070C0"/>
              </a:solidFill>
              <a:effectLst/>
              <a:uLnTx/>
              <a:uFillTx/>
              <a:latin typeface="微软雅黑" panose="020B0503020204020204" pitchFamily="34" charset="-122"/>
              <a:ea typeface="印品黑体" panose="00000500000000000000" pitchFamily="2" charset="-122"/>
              <a:cs typeface="微软雅黑" panose="020B0503020204020204" pitchFamily="34" charset="-122"/>
            </a:endParaRPr>
          </a:p>
        </p:txBody>
      </p:sp>
      <p:sp>
        <p:nvSpPr>
          <p:cNvPr id="29" name="矩形 28"/>
          <p:cNvSpPr/>
          <p:nvPr/>
        </p:nvSpPr>
        <p:spPr>
          <a:xfrm>
            <a:off x="4429459" y="2055622"/>
            <a:ext cx="2908489" cy="623248"/>
          </a:xfrm>
          <a:prstGeom prst="rect">
            <a:avLst/>
          </a:prstGeom>
        </p:spPr>
        <p:txBody>
          <a:bodyPr wrap="none" lIns="68580" tIns="34290" rIns="68580" bIns="34290">
            <a:spAutoFit/>
          </a:bodyPr>
          <a:lstStyle/>
          <a:p>
            <a:pPr lvl="0">
              <a:defRPr/>
            </a:pPr>
            <a:r>
              <a:rPr lang="zh-CN" altLang="en-US" sz="3600" b="1" noProof="0" dirty="0">
                <a:solidFill>
                  <a:prstClr val="white"/>
                </a:solidFill>
                <a:latin typeface="微软雅黑" panose="020B0503020204020204" pitchFamily="34" charset="-122"/>
                <a:ea typeface="印品黑体" panose="00000500000000000000" pitchFamily="2" charset="-122"/>
                <a:cs typeface="微软雅黑" panose="020B0503020204020204" pitchFamily="34" charset="-122"/>
              </a:rPr>
              <a:t>项目进展汇报</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印品黑体" panose="00000500000000000000" pitchFamily="2" charset="-122"/>
              <a:cs typeface="微软雅黑" panose="020B0503020204020204" pitchFamily="34" charset="-122"/>
            </a:endParaRPr>
          </a:p>
        </p:txBody>
      </p:sp>
      <p:pic>
        <p:nvPicPr>
          <p:cNvPr id="3" name="图片 2" descr="资源 1"/>
          <p:cNvPicPr>
            <a:picLocks noChangeAspect="1"/>
          </p:cNvPicPr>
          <p:nvPr/>
        </p:nvPicPr>
        <p:blipFill>
          <a:blip r:embed="rId3"/>
          <a:srcRect r="43701"/>
          <a:stretch>
            <a:fillRect/>
          </a:stretch>
        </p:blipFill>
        <p:spPr>
          <a:xfrm>
            <a:off x="389255" y="2019300"/>
            <a:ext cx="2306955" cy="727710"/>
          </a:xfrm>
          <a:prstGeom prst="rect">
            <a:avLst/>
          </a:prstGeom>
        </p:spPr>
      </p:pic>
    </p:spTree>
    <p:extLst>
      <p:ext uri="{BB962C8B-B14F-4D97-AF65-F5344CB8AC3E}">
        <p14:creationId xmlns:p14="http://schemas.microsoft.com/office/powerpoint/2010/main" val="1666157604"/>
      </p:ext>
    </p:extLst>
  </p:cSld>
  <p:clrMapOvr>
    <a:masterClrMapping/>
  </p:clrMapOvr>
  <p:transition>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randombar(horizontal)">
                                      <p:cBhvr>
                                        <p:cTn id="14" dur="500"/>
                                        <p:tgtEl>
                                          <p:spTgt spid="2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27" grpId="0"/>
      <p:bldP spid="2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182225" y="1103887"/>
            <a:ext cx="6561653" cy="561360"/>
            <a:chOff x="1898189" y="2451348"/>
            <a:chExt cx="7463076" cy="802489"/>
          </a:xfrm>
        </p:grpSpPr>
        <p:sp>
          <p:nvSpPr>
            <p:cNvPr id="7" name="圆角矩形 6"/>
            <p:cNvSpPr/>
            <p:nvPr/>
          </p:nvSpPr>
          <p:spPr>
            <a:xfrm>
              <a:off x="1898189" y="2451348"/>
              <a:ext cx="7463076" cy="802489"/>
            </a:xfrm>
            <a:prstGeom prst="roundRect">
              <a:avLst>
                <a:gd name="adj" fmla="val 11892"/>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印品黑体" panose="00000500000000000000" pitchFamily="2" charset="-122"/>
                <a:cs typeface="微软雅黑" panose="020B0503020204020204" pitchFamily="34" charset="-122"/>
              </a:endParaRPr>
            </a:p>
          </p:txBody>
        </p:sp>
        <p:sp>
          <p:nvSpPr>
            <p:cNvPr id="42" name="文本框 31"/>
            <p:cNvSpPr txBox="1"/>
            <p:nvPr/>
          </p:nvSpPr>
          <p:spPr>
            <a:xfrm>
              <a:off x="1898189" y="2620565"/>
              <a:ext cx="6177737" cy="395982"/>
            </a:xfrm>
            <a:prstGeom prst="rect">
              <a:avLst/>
            </a:prstGeom>
            <a:noFill/>
          </p:spPr>
          <p:txBody>
            <a:bodyPr wrap="square" rtlCol="0">
              <a:spAutoFit/>
            </a:bodyPr>
            <a:lstStyle/>
            <a:p>
              <a:pPr lvl="0" indent="342900">
                <a:defRPr/>
              </a:pPr>
              <a:r>
                <a:rPr lang="en-US" altLang="zh-CN" sz="1200" dirty="0">
                  <a:solidFill>
                    <a:prstClr val="black">
                      <a:lumMod val="75000"/>
                      <a:lumOff val="25000"/>
                    </a:prstClr>
                  </a:solidFill>
                  <a:latin typeface="印品黑体" panose="00000500000000000000" pitchFamily="2" charset="-122"/>
                  <a:ea typeface="印品黑体" panose="00000500000000000000" pitchFamily="2" charset="-122"/>
                  <a:cs typeface="微软雅黑" panose="020B0503020204020204" pitchFamily="34" charset="-122"/>
                </a:rPr>
                <a:t>《</a:t>
              </a:r>
              <a:r>
                <a:rPr lang="zh-CN" altLang="en-US" sz="1200" dirty="0">
                  <a:solidFill>
                    <a:prstClr val="black">
                      <a:lumMod val="75000"/>
                      <a:lumOff val="25000"/>
                    </a:prstClr>
                  </a:solidFill>
                  <a:latin typeface="印品黑体" panose="00000500000000000000" pitchFamily="2" charset="-122"/>
                  <a:ea typeface="印品黑体" panose="00000500000000000000" pitchFamily="2" charset="-122"/>
                  <a:cs typeface="微软雅黑" panose="020B0503020204020204" pitchFamily="34" charset="-122"/>
                </a:rPr>
                <a:t>一种基于计算机视觉的水闸视频图像样本扩增方法</a:t>
              </a:r>
              <a:r>
                <a:rPr lang="en-US" altLang="zh-CN" sz="1200" dirty="0">
                  <a:solidFill>
                    <a:prstClr val="black">
                      <a:lumMod val="75000"/>
                      <a:lumOff val="25000"/>
                    </a:prstClr>
                  </a:solidFill>
                  <a:latin typeface="印品黑体" panose="00000500000000000000" pitchFamily="2" charset="-122"/>
                  <a:ea typeface="印品黑体" panose="00000500000000000000" pitchFamily="2" charset="-122"/>
                  <a:cs typeface="微软雅黑" panose="020B0503020204020204" pitchFamily="34" charset="-122"/>
                </a:rPr>
                <a:t>》</a:t>
              </a:r>
              <a:endParaRPr kumimoji="0" lang="zh-CN" altLang="en-US" sz="1200" b="1" i="0" u="none" strike="noStrike" kern="1200" cap="none" spc="0" normalizeH="0" baseline="0" noProof="0" dirty="0">
                <a:ln>
                  <a:noFill/>
                </a:ln>
                <a:solidFill>
                  <a:prstClr val="black">
                    <a:lumMod val="75000"/>
                    <a:lumOff val="25000"/>
                  </a:prstClr>
                </a:solidFill>
                <a:effectLst/>
                <a:uLnTx/>
                <a:uFillTx/>
                <a:latin typeface="印品黑体" panose="00000500000000000000" pitchFamily="2" charset="-122"/>
                <a:ea typeface="印品黑体" panose="00000500000000000000" pitchFamily="2" charset="-122"/>
                <a:cs typeface="微软雅黑" panose="020B0503020204020204" pitchFamily="34" charset="-122"/>
              </a:endParaRPr>
            </a:p>
          </p:txBody>
        </p:sp>
      </p:grpSp>
      <p:sp>
        <p:nvSpPr>
          <p:cNvPr id="33" name="矩形 46"/>
          <p:cNvSpPr>
            <a:spLocks noChangeArrowheads="1"/>
          </p:cNvSpPr>
          <p:nvPr/>
        </p:nvSpPr>
        <p:spPr bwMode="auto">
          <a:xfrm>
            <a:off x="476188" y="177842"/>
            <a:ext cx="2031321"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l" defTabSz="3429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sz="2400" b="1" dirty="0">
                <a:solidFill>
                  <a:srgbClr val="0070C0"/>
                </a:solidFill>
                <a:ea typeface="印品黑体" panose="00000500000000000000" pitchFamily="2" charset="-122"/>
                <a:cs typeface="微软雅黑" panose="020B0503020204020204" pitchFamily="34" charset="-122"/>
              </a:rPr>
              <a:t>项目进度汇报</a:t>
            </a:r>
            <a:endParaRPr kumimoji="0" lang="zh-CN" altLang="en-US" sz="2400" b="1" i="0" u="none" strike="noStrike" kern="1200" cap="none" spc="0" normalizeH="0" baseline="0" noProof="0" dirty="0">
              <a:ln>
                <a:noFill/>
              </a:ln>
              <a:solidFill>
                <a:srgbClr val="0070C0"/>
              </a:solidFill>
              <a:effectLst/>
              <a:uLnTx/>
              <a:uFillTx/>
              <a:ea typeface="印品黑体" panose="00000500000000000000" pitchFamily="2" charset="-122"/>
              <a:cs typeface="微软雅黑" panose="020B0503020204020204" pitchFamily="34" charset="-122"/>
              <a:sym typeface="Calibri" panose="020F050202020403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3429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800" b="0" i="0" u="none" strike="noStrike" kern="1200" cap="none" spc="0" normalizeH="0" baseline="0" noProof="0" dirty="0">
              <a:ln>
                <a:noFill/>
              </a:ln>
              <a:solidFill>
                <a:srgbClr val="FFFFFF"/>
              </a:solidFill>
              <a:effectLst/>
              <a:uLnTx/>
              <a:uFillTx/>
              <a:latin typeface="印品黑体" panose="00000500000000000000" pitchFamily="2" charset="-122"/>
              <a:ea typeface="印品黑体" panose="00000500000000000000" pitchFamily="2" charset="-122"/>
              <a:cs typeface="微软雅黑" panose="020B0503020204020204" pitchFamily="34" charset="-122"/>
              <a:sym typeface="微软雅黑" panose="020B0503020204020204" pitchFamily="34" charset="-122"/>
            </a:endParaRPr>
          </a:p>
        </p:txBody>
      </p:sp>
      <p:pic>
        <p:nvPicPr>
          <p:cNvPr id="4" name="图片 3" descr="资源 1"/>
          <p:cNvPicPr>
            <a:picLocks noChangeAspect="1"/>
          </p:cNvPicPr>
          <p:nvPr/>
        </p:nvPicPr>
        <p:blipFill>
          <a:blip r:embed="rId3"/>
          <a:srcRect r="43701"/>
          <a:stretch>
            <a:fillRect/>
          </a:stretch>
        </p:blipFill>
        <p:spPr>
          <a:xfrm>
            <a:off x="7333615" y="224790"/>
            <a:ext cx="1501775" cy="473710"/>
          </a:xfrm>
          <a:prstGeom prst="rect">
            <a:avLst/>
          </a:prstGeom>
        </p:spPr>
      </p:pic>
      <p:grpSp>
        <p:nvGrpSpPr>
          <p:cNvPr id="2" name="组合 1">
            <a:extLst>
              <a:ext uri="{FF2B5EF4-FFF2-40B4-BE49-F238E27FC236}">
                <a16:creationId xmlns:a16="http://schemas.microsoft.com/office/drawing/2014/main" id="{134DD1A9-530D-4B79-A3A9-6E1B003FC6AD}"/>
              </a:ext>
            </a:extLst>
          </p:cNvPr>
          <p:cNvGrpSpPr/>
          <p:nvPr/>
        </p:nvGrpSpPr>
        <p:grpSpPr>
          <a:xfrm>
            <a:off x="1652646" y="2089962"/>
            <a:ext cx="6561653" cy="693089"/>
            <a:chOff x="1652646" y="2089962"/>
            <a:chExt cx="6561653" cy="693089"/>
          </a:xfrm>
        </p:grpSpPr>
        <p:grpSp>
          <p:nvGrpSpPr>
            <p:cNvPr id="9" name="组合 8"/>
            <p:cNvGrpSpPr/>
            <p:nvPr/>
          </p:nvGrpSpPr>
          <p:grpSpPr>
            <a:xfrm>
              <a:off x="1652646" y="2089962"/>
              <a:ext cx="6561653" cy="693089"/>
              <a:chOff x="2525417" y="3853299"/>
              <a:chExt cx="7463076" cy="1052209"/>
            </a:xfrm>
          </p:grpSpPr>
          <p:sp>
            <p:nvSpPr>
              <p:cNvPr id="36" name="圆角矩形 35"/>
              <p:cNvSpPr/>
              <p:nvPr/>
            </p:nvSpPr>
            <p:spPr>
              <a:xfrm>
                <a:off x="2525417" y="3853299"/>
                <a:ext cx="7463076" cy="1052209"/>
              </a:xfrm>
              <a:prstGeom prst="roundRect">
                <a:avLst>
                  <a:gd name="adj" fmla="val 11892"/>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印品黑体" panose="00000500000000000000" pitchFamily="2" charset="-122"/>
                  <a:cs typeface="微软雅黑" panose="020B0503020204020204" pitchFamily="34" charset="-122"/>
                </a:endParaRPr>
              </a:p>
            </p:txBody>
          </p:sp>
          <p:sp>
            <p:nvSpPr>
              <p:cNvPr id="43" name="文本框 32"/>
              <p:cNvSpPr txBox="1"/>
              <p:nvPr/>
            </p:nvSpPr>
            <p:spPr>
              <a:xfrm>
                <a:off x="2682460" y="3976855"/>
                <a:ext cx="6152520" cy="395982"/>
              </a:xfrm>
              <a:prstGeom prst="rect">
                <a:avLst/>
              </a:prstGeom>
              <a:noFill/>
            </p:spPr>
            <p:txBody>
              <a:bodyPr wrap="square" rtlCol="0">
                <a:spAutoFit/>
              </a:bodyPr>
              <a:lstStyle/>
              <a:p>
                <a:pPr marL="0" marR="0" lvl="0" indent="342900" algn="l" defTabSz="3429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prstClr val="black">
                      <a:lumMod val="75000"/>
                      <a:lumOff val="25000"/>
                    </a:prstClr>
                  </a:solidFill>
                  <a:effectLst/>
                  <a:uLnTx/>
                  <a:uFillTx/>
                  <a:latin typeface="印品黑体" panose="00000500000000000000" pitchFamily="2" charset="-122"/>
                  <a:ea typeface="印品黑体" panose="00000500000000000000" pitchFamily="2" charset="-122"/>
                  <a:cs typeface="微软雅黑" panose="020B0503020204020204" pitchFamily="34" charset="-122"/>
                </a:endParaRPr>
              </a:p>
            </p:txBody>
          </p:sp>
        </p:grpSp>
        <p:sp>
          <p:nvSpPr>
            <p:cNvPr id="35" name="文本框 31">
              <a:extLst>
                <a:ext uri="{FF2B5EF4-FFF2-40B4-BE49-F238E27FC236}">
                  <a16:creationId xmlns:a16="http://schemas.microsoft.com/office/drawing/2014/main" id="{2EABB273-8C7A-4CCB-9DC6-9DA95FD940E3}"/>
                </a:ext>
              </a:extLst>
            </p:cNvPr>
            <p:cNvSpPr txBox="1"/>
            <p:nvPr/>
          </p:nvSpPr>
          <p:spPr>
            <a:xfrm>
              <a:off x="1747269" y="2302712"/>
              <a:ext cx="5431563" cy="276999"/>
            </a:xfrm>
            <a:prstGeom prst="rect">
              <a:avLst/>
            </a:prstGeom>
            <a:noFill/>
          </p:spPr>
          <p:txBody>
            <a:bodyPr wrap="square" rtlCol="0">
              <a:spAutoFit/>
            </a:bodyPr>
            <a:lstStyle/>
            <a:p>
              <a:pPr marL="0" marR="0" lvl="0" indent="342900" algn="l" defTabSz="342900" rtl="0" eaLnBrk="1" fontAlgn="auto" latinLnBrk="0" hangingPunct="1">
                <a:lnSpc>
                  <a:spcPct val="100000"/>
                </a:lnSpc>
                <a:spcBef>
                  <a:spcPts val="0"/>
                </a:spcBef>
                <a:spcAft>
                  <a:spcPts val="0"/>
                </a:spcAft>
                <a:buClrTx/>
                <a:buSzTx/>
                <a:buFontTx/>
                <a:buNone/>
                <a:defRPr/>
              </a:pPr>
              <a:r>
                <a:rPr lang="zh-CN" altLang="en-US" sz="1200" dirty="0">
                  <a:solidFill>
                    <a:prstClr val="black">
                      <a:lumMod val="75000"/>
                      <a:lumOff val="25000"/>
                    </a:prstClr>
                  </a:solidFill>
                  <a:latin typeface="印品黑体" panose="00000500000000000000" pitchFamily="2" charset="-122"/>
                  <a:ea typeface="印品黑体" panose="00000500000000000000" pitchFamily="2" charset="-122"/>
                  <a:cs typeface="微软雅黑" panose="020B0503020204020204" pitchFamily="34" charset="-122"/>
                </a:rPr>
                <a:t>水利图像扩增平台，水利图像目标检测平台</a:t>
              </a:r>
            </a:p>
          </p:txBody>
        </p:sp>
      </p:grpSp>
      <p:sp>
        <p:nvSpPr>
          <p:cNvPr id="17" name="标题1">
            <a:extLst>
              <a:ext uri="{FF2B5EF4-FFF2-40B4-BE49-F238E27FC236}">
                <a16:creationId xmlns:a16="http://schemas.microsoft.com/office/drawing/2014/main" id="{97F37058-6A13-495B-A267-1105A3C121E2}"/>
              </a:ext>
            </a:extLst>
          </p:cNvPr>
          <p:cNvSpPr>
            <a:spLocks noChangeArrowheads="1"/>
          </p:cNvSpPr>
          <p:nvPr/>
        </p:nvSpPr>
        <p:spPr bwMode="gray">
          <a:xfrm>
            <a:off x="519318" y="1195284"/>
            <a:ext cx="836238" cy="400905"/>
          </a:xfrm>
          <a:prstGeom prst="roundRect">
            <a:avLst>
              <a:gd name="adj" fmla="val 11921"/>
            </a:avLst>
          </a:prstGeom>
          <a:solidFill>
            <a:schemeClr val="accent1"/>
          </a:solidFill>
          <a:ln w="25400" cap="flat" cmpd="sng" algn="ctr">
            <a:no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20000"/>
              </a:lnSpc>
              <a:spcBef>
                <a:spcPct val="0"/>
              </a:spcBef>
              <a:spcAft>
                <a:spcPct val="0"/>
              </a:spcAft>
              <a:buClrTx/>
              <a:buSzTx/>
              <a:buFontTx/>
              <a:buNone/>
              <a:defRPr/>
            </a:pPr>
            <a:r>
              <a:rPr lang="zh-CN" altLang="en-US" sz="1400" b="1" dirty="0">
                <a:solidFill>
                  <a:sysClr val="window" lastClr="FFFFFF">
                    <a:lumMod val="95000"/>
                  </a:sysClr>
                </a:solidFill>
                <a:latin typeface="印品黑体" panose="00000500000000000000" pitchFamily="2" charset="-122"/>
                <a:ea typeface="印品黑体" panose="00000500000000000000" pitchFamily="2" charset="-122"/>
                <a:cs typeface="微软雅黑" panose="020B0503020204020204" pitchFamily="34" charset="-122"/>
              </a:rPr>
              <a:t>论文</a:t>
            </a:r>
            <a:endParaRPr kumimoji="0" lang="zh-CN" altLang="zh-CN" sz="1400" b="1" i="0" u="none" strike="noStrike" kern="1200" cap="none" spc="0" normalizeH="0" baseline="0" noProof="0" dirty="0">
              <a:ln>
                <a:noFill/>
              </a:ln>
              <a:solidFill>
                <a:sysClr val="window" lastClr="FFFFFF">
                  <a:lumMod val="95000"/>
                </a:sysClr>
              </a:solidFill>
              <a:effectLst/>
              <a:uLnTx/>
              <a:uFillTx/>
              <a:latin typeface="印品黑体" panose="00000500000000000000" pitchFamily="2" charset="-122"/>
              <a:ea typeface="印品黑体" panose="00000500000000000000" pitchFamily="2" charset="-122"/>
              <a:cs typeface="微软雅黑" panose="020B0503020204020204" pitchFamily="34" charset="-122"/>
            </a:endParaRPr>
          </a:p>
        </p:txBody>
      </p:sp>
      <p:sp>
        <p:nvSpPr>
          <p:cNvPr id="18" name="标题1">
            <a:extLst>
              <a:ext uri="{FF2B5EF4-FFF2-40B4-BE49-F238E27FC236}">
                <a16:creationId xmlns:a16="http://schemas.microsoft.com/office/drawing/2014/main" id="{EFE945F8-BFE4-4A5C-B1F6-51F278EDD2C9}"/>
              </a:ext>
            </a:extLst>
          </p:cNvPr>
          <p:cNvSpPr>
            <a:spLocks noChangeArrowheads="1"/>
          </p:cNvSpPr>
          <p:nvPr/>
        </p:nvSpPr>
        <p:spPr bwMode="gray">
          <a:xfrm>
            <a:off x="983518" y="2248000"/>
            <a:ext cx="836238" cy="400905"/>
          </a:xfrm>
          <a:prstGeom prst="roundRect">
            <a:avLst>
              <a:gd name="adj" fmla="val 11921"/>
            </a:avLst>
          </a:prstGeom>
          <a:solidFill>
            <a:schemeClr val="accent1"/>
          </a:solidFill>
          <a:ln w="25400" cap="flat" cmpd="sng" algn="ctr">
            <a:no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20000"/>
              </a:lnSpc>
              <a:spcBef>
                <a:spcPct val="0"/>
              </a:spcBef>
              <a:spcAft>
                <a:spcPct val="0"/>
              </a:spcAft>
              <a:buClrTx/>
              <a:buSzTx/>
              <a:buFontTx/>
              <a:buNone/>
              <a:defRPr/>
            </a:pPr>
            <a:r>
              <a:rPr lang="zh-CN" altLang="en-US" sz="1400" b="1" noProof="0" dirty="0">
                <a:solidFill>
                  <a:sysClr val="window" lastClr="FFFFFF">
                    <a:lumMod val="95000"/>
                  </a:sysClr>
                </a:solidFill>
                <a:latin typeface="印品黑体" panose="00000500000000000000" pitchFamily="2" charset="-122"/>
                <a:ea typeface="印品黑体" panose="00000500000000000000" pitchFamily="2" charset="-122"/>
                <a:cs typeface="微软雅黑" panose="020B0503020204020204" pitchFamily="34" charset="-122"/>
              </a:rPr>
              <a:t>软著</a:t>
            </a:r>
            <a:endParaRPr kumimoji="0" lang="zh-CN" altLang="zh-CN" sz="1400" b="1" i="0" u="none" strike="noStrike" kern="1200" cap="none" spc="0" normalizeH="0" baseline="0" noProof="0" dirty="0">
              <a:ln>
                <a:noFill/>
              </a:ln>
              <a:solidFill>
                <a:sysClr val="window" lastClr="FFFFFF">
                  <a:lumMod val="95000"/>
                </a:sysClr>
              </a:solidFill>
              <a:effectLst/>
              <a:uLnTx/>
              <a:uFillTx/>
              <a:latin typeface="印品黑体" panose="00000500000000000000" pitchFamily="2" charset="-122"/>
              <a:ea typeface="印品黑体" panose="00000500000000000000" pitchFamily="2" charset="-122"/>
              <a:cs typeface="微软雅黑" panose="020B0503020204020204" pitchFamily="34" charset="-122"/>
            </a:endParaRPr>
          </a:p>
        </p:txBody>
      </p:sp>
      <p:grpSp>
        <p:nvGrpSpPr>
          <p:cNvPr id="3" name="组合 2">
            <a:extLst>
              <a:ext uri="{FF2B5EF4-FFF2-40B4-BE49-F238E27FC236}">
                <a16:creationId xmlns:a16="http://schemas.microsoft.com/office/drawing/2014/main" id="{1155C0B5-F170-4688-944A-596128FA72BF}"/>
              </a:ext>
            </a:extLst>
          </p:cNvPr>
          <p:cNvGrpSpPr/>
          <p:nvPr/>
        </p:nvGrpSpPr>
        <p:grpSpPr>
          <a:xfrm>
            <a:off x="2095027" y="3207766"/>
            <a:ext cx="6561653" cy="1251464"/>
            <a:chOff x="2095027" y="3207766"/>
            <a:chExt cx="6561653" cy="1251464"/>
          </a:xfrm>
        </p:grpSpPr>
        <p:grpSp>
          <p:nvGrpSpPr>
            <p:cNvPr id="10" name="组合 9"/>
            <p:cNvGrpSpPr/>
            <p:nvPr/>
          </p:nvGrpSpPr>
          <p:grpSpPr>
            <a:xfrm>
              <a:off x="2095027" y="3207766"/>
              <a:ext cx="6561653" cy="1237996"/>
              <a:chOff x="3115259" y="5248106"/>
              <a:chExt cx="7463076" cy="1052209"/>
            </a:xfrm>
          </p:grpSpPr>
          <p:sp>
            <p:nvSpPr>
              <p:cNvPr id="37" name="圆角矩形 36"/>
              <p:cNvSpPr/>
              <p:nvPr/>
            </p:nvSpPr>
            <p:spPr>
              <a:xfrm>
                <a:off x="3115259" y="5248106"/>
                <a:ext cx="7463076" cy="1052209"/>
              </a:xfrm>
              <a:prstGeom prst="roundRect">
                <a:avLst>
                  <a:gd name="adj" fmla="val 11892"/>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印品黑体" panose="00000500000000000000" pitchFamily="2" charset="-122"/>
                  <a:cs typeface="微软雅黑" panose="020B0503020204020204" pitchFamily="34" charset="-122"/>
                </a:endParaRPr>
              </a:p>
            </p:txBody>
          </p:sp>
          <p:sp>
            <p:nvSpPr>
              <p:cNvPr id="44" name="文本框 33"/>
              <p:cNvSpPr txBox="1"/>
              <p:nvPr/>
            </p:nvSpPr>
            <p:spPr>
              <a:xfrm>
                <a:off x="3206879" y="5394065"/>
                <a:ext cx="7243285" cy="235430"/>
              </a:xfrm>
              <a:prstGeom prst="rect">
                <a:avLst/>
              </a:prstGeom>
              <a:noFill/>
            </p:spPr>
            <p:txBody>
              <a:bodyPr wrap="square" rtlCol="0">
                <a:spAutoFit/>
              </a:bodyPr>
              <a:lstStyle/>
              <a:p>
                <a:pPr lvl="0" indent="342900">
                  <a:defRPr/>
                </a:pPr>
                <a:r>
                  <a:rPr lang="zh-CN" altLang="en-US" sz="1200" dirty="0">
                    <a:solidFill>
                      <a:prstClr val="black">
                        <a:lumMod val="75000"/>
                        <a:lumOff val="25000"/>
                      </a:prstClr>
                    </a:solidFill>
                    <a:latin typeface="印品黑体" panose="00000500000000000000" pitchFamily="2" charset="-122"/>
                    <a:ea typeface="印品黑体" panose="00000500000000000000" pitchFamily="2" charset="-122"/>
                    <a:cs typeface="微软雅黑" panose="020B0503020204020204" pitchFamily="34" charset="-122"/>
                  </a:rPr>
                  <a:t>思路</a:t>
                </a:r>
                <a:r>
                  <a:rPr lang="en-US" altLang="zh-CN" sz="1200" dirty="0">
                    <a:solidFill>
                      <a:prstClr val="black">
                        <a:lumMod val="75000"/>
                        <a:lumOff val="25000"/>
                      </a:prstClr>
                    </a:solidFill>
                    <a:latin typeface="印品黑体" panose="00000500000000000000" pitchFamily="2" charset="-122"/>
                    <a:ea typeface="印品黑体" panose="00000500000000000000" pitchFamily="2" charset="-122"/>
                    <a:cs typeface="微软雅黑" panose="020B0503020204020204" pitchFamily="34" charset="-122"/>
                  </a:rPr>
                  <a:t>1</a:t>
                </a:r>
                <a:r>
                  <a:rPr lang="zh-CN" altLang="en-US" sz="1200" dirty="0">
                    <a:solidFill>
                      <a:prstClr val="black">
                        <a:lumMod val="75000"/>
                        <a:lumOff val="25000"/>
                      </a:prstClr>
                    </a:solidFill>
                    <a:latin typeface="印品黑体" panose="00000500000000000000" pitchFamily="2" charset="-122"/>
                    <a:ea typeface="印品黑体" panose="00000500000000000000" pitchFamily="2" charset="-122"/>
                    <a:cs typeface="微软雅黑" panose="020B0503020204020204" pitchFamily="34" charset="-122"/>
                  </a:rPr>
                  <a:t>： 用</a:t>
                </a:r>
                <a:r>
                  <a:rPr lang="en-US" altLang="zh-CN" sz="1200" dirty="0">
                    <a:solidFill>
                      <a:prstClr val="black">
                        <a:lumMod val="75000"/>
                        <a:lumOff val="25000"/>
                      </a:prstClr>
                    </a:solidFill>
                    <a:latin typeface="印品黑体" panose="00000500000000000000" pitchFamily="2" charset="-122"/>
                    <a:ea typeface="印品黑体" panose="00000500000000000000" pitchFamily="2" charset="-122"/>
                    <a:cs typeface="微软雅黑" panose="020B0503020204020204" pitchFamily="34" charset="-122"/>
                  </a:rPr>
                  <a:t>YOLO2/3 + </a:t>
                </a:r>
                <a:r>
                  <a:rPr lang="zh-CN" altLang="en-US" sz="1200" dirty="0">
                    <a:solidFill>
                      <a:prstClr val="black">
                        <a:lumMod val="75000"/>
                        <a:lumOff val="25000"/>
                      </a:prstClr>
                    </a:solidFill>
                    <a:latin typeface="印品黑体" panose="00000500000000000000" pitchFamily="2" charset="-122"/>
                    <a:ea typeface="印品黑体" panose="00000500000000000000" pitchFamily="2" charset="-122"/>
                    <a:cs typeface="微软雅黑" panose="020B0503020204020204" pitchFamily="34" charset="-122"/>
                  </a:rPr>
                  <a:t>语义分割，做闸门启闭状态的</a:t>
                </a:r>
                <a:r>
                  <a:rPr lang="en-US" altLang="zh-CN" sz="1200" dirty="0">
                    <a:solidFill>
                      <a:prstClr val="black">
                        <a:lumMod val="75000"/>
                        <a:lumOff val="25000"/>
                      </a:prstClr>
                    </a:solidFill>
                    <a:latin typeface="印品黑体" panose="00000500000000000000" pitchFamily="2" charset="-122"/>
                    <a:ea typeface="印品黑体" panose="00000500000000000000" pitchFamily="2" charset="-122"/>
                    <a:cs typeface="微软雅黑" panose="020B0503020204020204" pitchFamily="34" charset="-122"/>
                  </a:rPr>
                  <a:t>One-Stage</a:t>
                </a:r>
                <a:r>
                  <a:rPr lang="zh-CN" altLang="en-US" sz="1200" dirty="0">
                    <a:solidFill>
                      <a:prstClr val="black">
                        <a:lumMod val="75000"/>
                        <a:lumOff val="25000"/>
                      </a:prstClr>
                    </a:solidFill>
                    <a:latin typeface="印品黑体" panose="00000500000000000000" pitchFamily="2" charset="-122"/>
                    <a:ea typeface="印品黑体" panose="00000500000000000000" pitchFamily="2" charset="-122"/>
                    <a:cs typeface="微软雅黑" panose="020B0503020204020204" pitchFamily="34" charset="-122"/>
                  </a:rPr>
                  <a:t>算法（检测</a:t>
                </a:r>
                <a:r>
                  <a:rPr lang="en-US" altLang="zh-CN" sz="1200" dirty="0">
                    <a:solidFill>
                      <a:prstClr val="black">
                        <a:lumMod val="75000"/>
                        <a:lumOff val="25000"/>
                      </a:prstClr>
                    </a:solidFill>
                    <a:latin typeface="印品黑体" panose="00000500000000000000" pitchFamily="2" charset="-122"/>
                    <a:ea typeface="印品黑体" panose="00000500000000000000" pitchFamily="2" charset="-122"/>
                    <a:cs typeface="微软雅黑" panose="020B0503020204020204" pitchFamily="34" charset="-122"/>
                  </a:rPr>
                  <a:t>+</a:t>
                </a:r>
                <a:r>
                  <a:rPr lang="zh-CN" altLang="en-US" sz="1200" dirty="0">
                    <a:solidFill>
                      <a:prstClr val="black">
                        <a:lumMod val="75000"/>
                        <a:lumOff val="25000"/>
                      </a:prstClr>
                    </a:solidFill>
                    <a:latin typeface="印品黑体" panose="00000500000000000000" pitchFamily="2" charset="-122"/>
                    <a:ea typeface="印品黑体" panose="00000500000000000000" pitchFamily="2" charset="-122"/>
                    <a:cs typeface="微软雅黑" panose="020B0503020204020204" pitchFamily="34" charset="-122"/>
                  </a:rPr>
                  <a:t>分类）</a:t>
                </a:r>
                <a:endParaRPr lang="zh-CN" altLang="en-US" sz="1200" b="1" dirty="0">
                  <a:solidFill>
                    <a:prstClr val="black">
                      <a:lumMod val="75000"/>
                      <a:lumOff val="25000"/>
                    </a:prstClr>
                  </a:solidFill>
                  <a:latin typeface="印品黑体" panose="00000500000000000000" pitchFamily="2" charset="-122"/>
                  <a:ea typeface="印品黑体" panose="00000500000000000000" pitchFamily="2" charset="-122"/>
                  <a:cs typeface="微软雅黑" panose="020B0503020204020204" pitchFamily="34" charset="-122"/>
                </a:endParaRPr>
              </a:p>
            </p:txBody>
          </p:sp>
        </p:grpSp>
        <p:sp>
          <p:nvSpPr>
            <p:cNvPr id="20" name="文本框 33">
              <a:extLst>
                <a:ext uri="{FF2B5EF4-FFF2-40B4-BE49-F238E27FC236}">
                  <a16:creationId xmlns:a16="http://schemas.microsoft.com/office/drawing/2014/main" id="{DAB829F7-164F-49EB-8F6E-260B0E415832}"/>
                </a:ext>
              </a:extLst>
            </p:cNvPr>
            <p:cNvSpPr txBox="1"/>
            <p:nvPr/>
          </p:nvSpPr>
          <p:spPr>
            <a:xfrm>
              <a:off x="2175581" y="3812899"/>
              <a:ext cx="6368409" cy="646331"/>
            </a:xfrm>
            <a:prstGeom prst="rect">
              <a:avLst/>
            </a:prstGeom>
            <a:noFill/>
          </p:spPr>
          <p:txBody>
            <a:bodyPr wrap="square" rtlCol="0">
              <a:spAutoFit/>
            </a:bodyPr>
            <a:lstStyle/>
            <a:p>
              <a:pPr lvl="0" indent="342900">
                <a:defRPr/>
              </a:pPr>
              <a:r>
                <a:rPr lang="zh-CN" altLang="en-US" sz="1200" dirty="0">
                  <a:solidFill>
                    <a:prstClr val="black">
                      <a:lumMod val="75000"/>
                      <a:lumOff val="25000"/>
                    </a:prstClr>
                  </a:solidFill>
                  <a:latin typeface="印品黑体" panose="00000500000000000000" pitchFamily="2" charset="-122"/>
                  <a:ea typeface="印品黑体" panose="00000500000000000000" pitchFamily="2" charset="-122"/>
                  <a:cs typeface="微软雅黑" panose="020B0503020204020204" pitchFamily="34" charset="-122"/>
                </a:rPr>
                <a:t>思路</a:t>
              </a:r>
              <a:r>
                <a:rPr lang="en-US" altLang="zh-CN" sz="1200" dirty="0">
                  <a:solidFill>
                    <a:prstClr val="black">
                      <a:lumMod val="75000"/>
                      <a:lumOff val="25000"/>
                    </a:prstClr>
                  </a:solidFill>
                  <a:latin typeface="印品黑体" panose="00000500000000000000" pitchFamily="2" charset="-122"/>
                  <a:ea typeface="印品黑体" panose="00000500000000000000" pitchFamily="2" charset="-122"/>
                  <a:cs typeface="微软雅黑" panose="020B0503020204020204" pitchFamily="34" charset="-122"/>
                </a:rPr>
                <a:t>2</a:t>
              </a:r>
              <a:r>
                <a:rPr lang="zh-CN" altLang="en-US" sz="1200" dirty="0">
                  <a:solidFill>
                    <a:prstClr val="black">
                      <a:lumMod val="75000"/>
                      <a:lumOff val="25000"/>
                    </a:prstClr>
                  </a:solidFill>
                  <a:latin typeface="印品黑体" panose="00000500000000000000" pitchFamily="2" charset="-122"/>
                  <a:ea typeface="印品黑体" panose="00000500000000000000" pitchFamily="2" charset="-122"/>
                  <a:cs typeface="微软雅黑" panose="020B0503020204020204" pitchFamily="34" charset="-122"/>
                </a:rPr>
                <a:t>： 在</a:t>
              </a:r>
              <a:r>
                <a:rPr lang="en-US" altLang="zh-CN" sz="1200" dirty="0">
                  <a:solidFill>
                    <a:prstClr val="black">
                      <a:lumMod val="75000"/>
                      <a:lumOff val="25000"/>
                    </a:prstClr>
                  </a:solidFill>
                  <a:latin typeface="印品黑体" panose="00000500000000000000" pitchFamily="2" charset="-122"/>
                  <a:ea typeface="印品黑体" panose="00000500000000000000" pitchFamily="2" charset="-122"/>
                  <a:cs typeface="微软雅黑" panose="020B0503020204020204" pitchFamily="34" charset="-122"/>
                </a:rPr>
                <a:t>Fast </a:t>
              </a:r>
              <a:r>
                <a:rPr lang="en-US" altLang="zh-CN" sz="1200" dirty="0" err="1">
                  <a:solidFill>
                    <a:prstClr val="black">
                      <a:lumMod val="75000"/>
                      <a:lumOff val="25000"/>
                    </a:prstClr>
                  </a:solidFill>
                  <a:latin typeface="印品黑体" panose="00000500000000000000" pitchFamily="2" charset="-122"/>
                  <a:ea typeface="印品黑体" panose="00000500000000000000" pitchFamily="2" charset="-122"/>
                  <a:cs typeface="微软雅黑" panose="020B0503020204020204" pitchFamily="34" charset="-122"/>
                </a:rPr>
                <a:t>AutoAugment</a:t>
              </a:r>
              <a:r>
                <a:rPr lang="zh-CN" altLang="en-US" sz="1200" dirty="0">
                  <a:solidFill>
                    <a:prstClr val="black">
                      <a:lumMod val="75000"/>
                      <a:lumOff val="25000"/>
                    </a:prstClr>
                  </a:solidFill>
                  <a:latin typeface="印品黑体" panose="00000500000000000000" pitchFamily="2" charset="-122"/>
                  <a:ea typeface="印品黑体" panose="00000500000000000000" pitchFamily="2" charset="-122"/>
                  <a:cs typeface="微软雅黑" panose="020B0503020204020204" pitchFamily="34" charset="-122"/>
                </a:rPr>
                <a:t>的基础上找做微调改进</a:t>
              </a:r>
              <a:endParaRPr lang="en-US" altLang="zh-CN" sz="1200" dirty="0">
                <a:solidFill>
                  <a:prstClr val="black">
                    <a:lumMod val="75000"/>
                    <a:lumOff val="25000"/>
                  </a:prstClr>
                </a:solidFill>
                <a:latin typeface="印品黑体" panose="00000500000000000000" pitchFamily="2" charset="-122"/>
                <a:ea typeface="印品黑体" panose="00000500000000000000" pitchFamily="2" charset="-122"/>
                <a:cs typeface="微软雅黑" panose="020B0503020204020204" pitchFamily="34" charset="-122"/>
              </a:endParaRPr>
            </a:p>
            <a:p>
              <a:pPr lvl="0" indent="342900">
                <a:defRPr/>
              </a:pPr>
              <a:r>
                <a:rPr lang="en-US" altLang="zh-CN" sz="1200" dirty="0">
                  <a:hlinkClick r:id="rId4"/>
                </a:rPr>
                <a:t>              </a:t>
              </a:r>
              <a:r>
                <a:rPr lang="en-US" altLang="zh-CN" sz="1200" dirty="0">
                  <a:hlinkClick r:id="rId5"/>
                </a:rPr>
                <a:t>https://github.com/kakaobrain/autoclint</a:t>
              </a:r>
              <a:endParaRPr lang="en-US" altLang="zh-CN" sz="1200" dirty="0">
                <a:solidFill>
                  <a:prstClr val="black">
                    <a:lumMod val="75000"/>
                    <a:lumOff val="25000"/>
                  </a:prstClr>
                </a:solidFill>
                <a:latin typeface="印品黑体" panose="00000500000000000000" pitchFamily="2" charset="-122"/>
                <a:ea typeface="印品黑体" panose="00000500000000000000" pitchFamily="2" charset="-122"/>
                <a:cs typeface="微软雅黑" panose="020B0503020204020204" pitchFamily="34" charset="-122"/>
              </a:endParaRPr>
            </a:p>
            <a:p>
              <a:pPr lvl="0" indent="342900">
                <a:defRPr/>
              </a:pPr>
              <a:endParaRPr lang="zh-CN" altLang="en-US" sz="1200" b="1" dirty="0">
                <a:solidFill>
                  <a:prstClr val="black">
                    <a:lumMod val="75000"/>
                    <a:lumOff val="25000"/>
                  </a:prstClr>
                </a:solidFill>
                <a:latin typeface="印品黑体" panose="00000500000000000000" pitchFamily="2" charset="-122"/>
                <a:ea typeface="印品黑体" panose="00000500000000000000" pitchFamily="2" charset="-122"/>
                <a:cs typeface="微软雅黑" panose="020B0503020204020204" pitchFamily="34" charset="-122"/>
              </a:endParaRPr>
            </a:p>
          </p:txBody>
        </p:sp>
      </p:grpSp>
      <p:sp>
        <p:nvSpPr>
          <p:cNvPr id="19" name="标题1">
            <a:extLst>
              <a:ext uri="{FF2B5EF4-FFF2-40B4-BE49-F238E27FC236}">
                <a16:creationId xmlns:a16="http://schemas.microsoft.com/office/drawing/2014/main" id="{C17D2A48-308B-4988-853C-BDE896E1BD2A}"/>
              </a:ext>
            </a:extLst>
          </p:cNvPr>
          <p:cNvSpPr>
            <a:spLocks noChangeArrowheads="1"/>
          </p:cNvSpPr>
          <p:nvPr/>
        </p:nvSpPr>
        <p:spPr bwMode="gray">
          <a:xfrm>
            <a:off x="1445663" y="3612447"/>
            <a:ext cx="836238" cy="400905"/>
          </a:xfrm>
          <a:prstGeom prst="roundRect">
            <a:avLst>
              <a:gd name="adj" fmla="val 11921"/>
            </a:avLst>
          </a:prstGeom>
          <a:solidFill>
            <a:schemeClr val="accent1"/>
          </a:solidFill>
          <a:ln w="25400" cap="flat" cmpd="sng" algn="ctr">
            <a:noFill/>
            <a:prstDash val="solid"/>
          </a:ln>
          <a:effectLst/>
        </p:spPr>
        <p:txBody>
          <a:bodyPr lIns="62118" tIns="31058" rIns="62118" bIns="31058"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20000"/>
              </a:lnSpc>
              <a:spcBef>
                <a:spcPct val="0"/>
              </a:spcBef>
              <a:spcAft>
                <a:spcPct val="0"/>
              </a:spcAft>
              <a:buClrTx/>
              <a:buSzTx/>
              <a:buFontTx/>
              <a:buNone/>
              <a:defRPr/>
            </a:pPr>
            <a:r>
              <a:rPr lang="zh-CN" altLang="en-US" sz="1400" b="1" dirty="0">
                <a:solidFill>
                  <a:sysClr val="window" lastClr="FFFFFF">
                    <a:lumMod val="95000"/>
                  </a:sysClr>
                </a:solidFill>
                <a:latin typeface="印品黑体" panose="00000500000000000000" pitchFamily="2" charset="-122"/>
                <a:ea typeface="印品黑体" panose="00000500000000000000" pitchFamily="2" charset="-122"/>
                <a:cs typeface="微软雅黑" panose="020B0503020204020204" pitchFamily="34" charset="-122"/>
              </a:rPr>
              <a:t>专利</a:t>
            </a:r>
            <a:endParaRPr kumimoji="0" lang="zh-CN" altLang="zh-CN" sz="1400" b="1" i="0" u="none" strike="noStrike" kern="1200" cap="none" spc="0" normalizeH="0" baseline="0" noProof="0" dirty="0">
              <a:ln>
                <a:noFill/>
              </a:ln>
              <a:solidFill>
                <a:sysClr val="window" lastClr="FFFFFF">
                  <a:lumMod val="95000"/>
                </a:sysClr>
              </a:solidFill>
              <a:effectLst/>
              <a:uLnTx/>
              <a:uFillTx/>
              <a:latin typeface="印品黑体" panose="00000500000000000000" pitchFamily="2" charset="-122"/>
              <a:ea typeface="印品黑体" panose="00000500000000000000" pitchFamily="2" charset="-122"/>
              <a:cs typeface="微软雅黑" panose="020B0503020204020204" pitchFamily="34" charset="-122"/>
            </a:endParaRPr>
          </a:p>
        </p:txBody>
      </p:sp>
      <p:sp>
        <p:nvSpPr>
          <p:cNvPr id="31" name="任意多边形 30"/>
          <p:cNvSpPr/>
          <p:nvPr/>
        </p:nvSpPr>
        <p:spPr>
          <a:xfrm>
            <a:off x="6842513" y="1588960"/>
            <a:ext cx="772421" cy="566036"/>
          </a:xfrm>
          <a:custGeom>
            <a:avLst/>
            <a:gdLst>
              <a:gd name="connsiteX0" fmla="*/ 0 w 792480"/>
              <a:gd name="connsiteY0" fmla="*/ 435864 h 792480"/>
              <a:gd name="connsiteX1" fmla="*/ 178308 w 792480"/>
              <a:gd name="connsiteY1" fmla="*/ 435864 h 792480"/>
              <a:gd name="connsiteX2" fmla="*/ 178308 w 792480"/>
              <a:gd name="connsiteY2" fmla="*/ 0 h 792480"/>
              <a:gd name="connsiteX3" fmla="*/ 614172 w 792480"/>
              <a:gd name="connsiteY3" fmla="*/ 0 h 792480"/>
              <a:gd name="connsiteX4" fmla="*/ 614172 w 792480"/>
              <a:gd name="connsiteY4" fmla="*/ 435864 h 792480"/>
              <a:gd name="connsiteX5" fmla="*/ 792480 w 792480"/>
              <a:gd name="connsiteY5" fmla="*/ 435864 h 792480"/>
              <a:gd name="connsiteX6" fmla="*/ 396240 w 792480"/>
              <a:gd name="connsiteY6" fmla="*/ 792480 h 792480"/>
              <a:gd name="connsiteX7" fmla="*/ 0 w 792480"/>
              <a:gd name="connsiteY7" fmla="*/ 435864 h 792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2480" h="792480">
                <a:moveTo>
                  <a:pt x="0" y="435864"/>
                </a:moveTo>
                <a:lnTo>
                  <a:pt x="178308" y="435864"/>
                </a:lnTo>
                <a:lnTo>
                  <a:pt x="178308" y="0"/>
                </a:lnTo>
                <a:lnTo>
                  <a:pt x="614172" y="0"/>
                </a:lnTo>
                <a:lnTo>
                  <a:pt x="614172" y="435864"/>
                </a:lnTo>
                <a:lnTo>
                  <a:pt x="792480" y="435864"/>
                </a:lnTo>
                <a:lnTo>
                  <a:pt x="396240" y="792480"/>
                </a:lnTo>
                <a:lnTo>
                  <a:pt x="0" y="435864"/>
                </a:lnTo>
                <a:close/>
              </a:path>
            </a:pathLst>
          </a:custGeom>
          <a:solidFill>
            <a:schemeClr val="accent1"/>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68021" tIns="34290" rIns="168021" bIns="181394" numCol="1" spcCol="953" anchor="ctr" anchorCtr="0">
            <a:noAutofit/>
          </a:bodyPr>
          <a:lstStyle/>
          <a:p>
            <a:pPr marL="0" marR="0" lvl="0" indent="0" algn="ctr" defTabSz="1200150" rtl="0" eaLnBrk="1" fontAlgn="auto" latinLnBrk="0" hangingPunct="1">
              <a:lnSpc>
                <a:spcPct val="90000"/>
              </a:lnSpc>
              <a:spcBef>
                <a:spcPct val="0"/>
              </a:spcBef>
              <a:spcAft>
                <a:spcPct val="35000"/>
              </a:spcAft>
              <a:buClrTx/>
              <a:buSzTx/>
              <a:buFontTx/>
              <a:buNone/>
              <a:defRPr/>
            </a:pPr>
            <a:endParaRPr kumimoji="0" lang="zh-CN" altLang="en-US" sz="2700" b="0" i="0" u="none" strike="noStrike" kern="1200" cap="none" spc="0" normalizeH="0" baseline="0" noProof="0" dirty="0">
              <a:ln>
                <a:noFill/>
              </a:ln>
              <a:solidFill>
                <a:prstClr val="black">
                  <a:hueOff val="0"/>
                  <a:satOff val="0"/>
                  <a:lumOff val="0"/>
                  <a:alphaOff val="0"/>
                </a:prstClr>
              </a:solidFill>
              <a:effectLst/>
              <a:uLnTx/>
              <a:uFillTx/>
              <a:latin typeface="微软雅黑" panose="020B0503020204020204" pitchFamily="34" charset="-122"/>
              <a:ea typeface="印品黑体" panose="00000500000000000000" pitchFamily="2" charset="-122"/>
              <a:cs typeface="微软雅黑" panose="020B0503020204020204" pitchFamily="34" charset="-122"/>
            </a:endParaRPr>
          </a:p>
        </p:txBody>
      </p:sp>
      <p:sp>
        <p:nvSpPr>
          <p:cNvPr id="32" name="任意多边形 31"/>
          <p:cNvSpPr/>
          <p:nvPr/>
        </p:nvSpPr>
        <p:spPr>
          <a:xfrm>
            <a:off x="7247558" y="2695288"/>
            <a:ext cx="772421" cy="566036"/>
          </a:xfrm>
          <a:custGeom>
            <a:avLst/>
            <a:gdLst>
              <a:gd name="connsiteX0" fmla="*/ 0 w 792480"/>
              <a:gd name="connsiteY0" fmla="*/ 435864 h 792480"/>
              <a:gd name="connsiteX1" fmla="*/ 178308 w 792480"/>
              <a:gd name="connsiteY1" fmla="*/ 435864 h 792480"/>
              <a:gd name="connsiteX2" fmla="*/ 178308 w 792480"/>
              <a:gd name="connsiteY2" fmla="*/ 0 h 792480"/>
              <a:gd name="connsiteX3" fmla="*/ 614172 w 792480"/>
              <a:gd name="connsiteY3" fmla="*/ 0 h 792480"/>
              <a:gd name="connsiteX4" fmla="*/ 614172 w 792480"/>
              <a:gd name="connsiteY4" fmla="*/ 435864 h 792480"/>
              <a:gd name="connsiteX5" fmla="*/ 792480 w 792480"/>
              <a:gd name="connsiteY5" fmla="*/ 435864 h 792480"/>
              <a:gd name="connsiteX6" fmla="*/ 396240 w 792480"/>
              <a:gd name="connsiteY6" fmla="*/ 792480 h 792480"/>
              <a:gd name="connsiteX7" fmla="*/ 0 w 792480"/>
              <a:gd name="connsiteY7" fmla="*/ 435864 h 792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2480" h="792480">
                <a:moveTo>
                  <a:pt x="0" y="435864"/>
                </a:moveTo>
                <a:lnTo>
                  <a:pt x="178308" y="435864"/>
                </a:lnTo>
                <a:lnTo>
                  <a:pt x="178308" y="0"/>
                </a:lnTo>
                <a:lnTo>
                  <a:pt x="614172" y="0"/>
                </a:lnTo>
                <a:lnTo>
                  <a:pt x="614172" y="435864"/>
                </a:lnTo>
                <a:lnTo>
                  <a:pt x="792480" y="435864"/>
                </a:lnTo>
                <a:lnTo>
                  <a:pt x="396240" y="792480"/>
                </a:lnTo>
                <a:lnTo>
                  <a:pt x="0" y="435864"/>
                </a:lnTo>
                <a:close/>
              </a:path>
            </a:pathLst>
          </a:custGeom>
          <a:solidFill>
            <a:schemeClr val="accent1"/>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68021" tIns="34290" rIns="168021" bIns="181394" numCol="1" spcCol="953" anchor="ctr" anchorCtr="0">
            <a:noAutofit/>
          </a:bodyPr>
          <a:lstStyle/>
          <a:p>
            <a:pPr marL="0" marR="0" lvl="0" indent="0" algn="ctr" defTabSz="1200150" rtl="0" eaLnBrk="1" fontAlgn="auto" latinLnBrk="0" hangingPunct="1">
              <a:lnSpc>
                <a:spcPct val="90000"/>
              </a:lnSpc>
              <a:spcBef>
                <a:spcPct val="0"/>
              </a:spcBef>
              <a:spcAft>
                <a:spcPct val="35000"/>
              </a:spcAft>
              <a:buClrTx/>
              <a:buSzTx/>
              <a:buFontTx/>
              <a:buNone/>
              <a:defRPr/>
            </a:pPr>
            <a:endParaRPr kumimoji="0" lang="zh-CN" altLang="en-US" sz="2700" b="0" i="0" u="none" strike="noStrike" kern="1200" cap="none" spc="0" normalizeH="0" baseline="0" noProof="0" dirty="0">
              <a:ln>
                <a:noFill/>
              </a:ln>
              <a:solidFill>
                <a:prstClr val="black">
                  <a:hueOff val="0"/>
                  <a:satOff val="0"/>
                  <a:lumOff val="0"/>
                  <a:alphaOff val="0"/>
                </a:prstClr>
              </a:solidFill>
              <a:effectLst/>
              <a:uLnTx/>
              <a:uFillTx/>
              <a:latin typeface="微软雅黑" panose="020B0503020204020204" pitchFamily="34" charset="-122"/>
              <a:ea typeface="印品黑体" panose="00000500000000000000" pitchFamily="2" charset="-122"/>
              <a:cs typeface="微软雅黑" panose="020B0503020204020204" pitchFamily="34" charset="-122"/>
            </a:endParaRPr>
          </a:p>
        </p:txBody>
      </p:sp>
    </p:spTree>
  </p:cSld>
  <p:clrMapOvr>
    <a:masterClrMapping/>
  </p:clrMapOvr>
  <p:transition>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wipe(up)">
                                      <p:cBhvr>
                                        <p:cTn id="24" dur="500"/>
                                        <p:tgtEl>
                                          <p:spTgt spid="31"/>
                                        </p:tgtEl>
                                      </p:cBhvr>
                                    </p:animEffect>
                                  </p:childTnLst>
                                </p:cTn>
                              </p:par>
                              <p:par>
                                <p:cTn id="25" presetID="22" presetClass="entr" presetSubtype="4" fill="hold"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down)">
                                      <p:cBhvr>
                                        <p:cTn id="27" dur="500"/>
                                        <p:tgtEl>
                                          <p:spTgt spid="2"/>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left)">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up)">
                                      <p:cBhvr>
                                        <p:cTn id="35" dur="500"/>
                                        <p:tgtEl>
                                          <p:spTgt spid="32"/>
                                        </p:tgtEl>
                                      </p:cBhvr>
                                    </p:animEffect>
                                  </p:childTnLst>
                                </p:cTn>
                              </p:par>
                              <p:par>
                                <p:cTn id="36" presetID="22" presetClass="entr" presetSubtype="4" fill="hold"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wipe(down)">
                                      <p:cBhvr>
                                        <p:cTn id="38" dur="500"/>
                                        <p:tgtEl>
                                          <p:spTgt spid="3"/>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left)">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P spid="17" grpId="0" animBg="1"/>
      <p:bldP spid="18" grpId="0" animBg="1"/>
      <p:bldP spid="19" grpId="0" animBg="1"/>
      <p:bldP spid="31" grpId="0" animBg="1"/>
      <p:bldP spid="3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73141" y="466830"/>
            <a:ext cx="1146310" cy="1146310"/>
            <a:chOff x="1602769" y="143838"/>
            <a:chExt cx="1331936" cy="1331936"/>
          </a:xfrm>
        </p:grpSpPr>
        <p:sp>
          <p:nvSpPr>
            <p:cNvPr id="4" name="椭圆 3"/>
            <p:cNvSpPr/>
            <p:nvPr/>
          </p:nvSpPr>
          <p:spPr>
            <a:xfrm>
              <a:off x="1602769" y="143838"/>
              <a:ext cx="1331936" cy="1331936"/>
            </a:xfrm>
            <a:prstGeom prst="ellipse">
              <a:avLst/>
            </a:prstGeom>
            <a:solidFill>
              <a:srgbClr val="0078BF"/>
            </a:solidFill>
            <a:ln w="165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印品黑体" panose="00000500000000000000" pitchFamily="2" charset="-122"/>
                <a:cs typeface="微软雅黑" panose="020B0503020204020204" pitchFamily="34" charset="-122"/>
              </a:endParaRPr>
            </a:p>
          </p:txBody>
        </p:sp>
        <p:sp>
          <p:nvSpPr>
            <p:cNvPr id="146" name="TextBox 145"/>
            <p:cNvSpPr txBox="1"/>
            <p:nvPr/>
          </p:nvSpPr>
          <p:spPr>
            <a:xfrm>
              <a:off x="1679041" y="396413"/>
              <a:ext cx="1189310" cy="584775"/>
            </a:xfrm>
            <a:prstGeom prst="rect">
              <a:avLst/>
            </a:prstGeom>
            <a:noFill/>
          </p:spPr>
          <p:txBody>
            <a:bodyPr wrap="square" rtlCol="0">
              <a:spAutoFit/>
            </a:body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zh-CN" altLang="en-US" sz="2700" b="1"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微软雅黑" panose="020B0503020204020204" pitchFamily="34" charset="-122"/>
                </a:rPr>
                <a:t>目录</a:t>
              </a:r>
            </a:p>
          </p:txBody>
        </p:sp>
        <p:sp>
          <p:nvSpPr>
            <p:cNvPr id="147" name="TextBox 146"/>
            <p:cNvSpPr txBox="1"/>
            <p:nvPr/>
          </p:nvSpPr>
          <p:spPr>
            <a:xfrm>
              <a:off x="1638153" y="937949"/>
              <a:ext cx="1263808" cy="303973"/>
            </a:xfrm>
            <a:prstGeom prst="rect">
              <a:avLst/>
            </a:prstGeom>
            <a:noFill/>
          </p:spPr>
          <p:txBody>
            <a:bodyPr wrap="square" rtlCol="0">
              <a:spAutoFit/>
            </a:body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微软雅黑" panose="020B0503020204020204" pitchFamily="34" charset="-122"/>
                </a:rPr>
                <a:t>CONTENTS</a:t>
              </a:r>
              <a:endParaRPr kumimoji="0" lang="zh-CN" altLang="en-US" sz="110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微软雅黑" panose="020B0503020204020204" pitchFamily="34" charset="-122"/>
              </a:endParaRPr>
            </a:p>
          </p:txBody>
        </p:sp>
      </p:grpSp>
      <p:sp>
        <p:nvSpPr>
          <p:cNvPr id="9" name="Freeform 5"/>
          <p:cNvSpPr/>
          <p:nvPr/>
        </p:nvSpPr>
        <p:spPr bwMode="auto">
          <a:xfrm>
            <a:off x="2382" y="2262776"/>
            <a:ext cx="9141619" cy="1084926"/>
          </a:xfrm>
          <a:custGeom>
            <a:avLst/>
            <a:gdLst>
              <a:gd name="T0" fmla="*/ 0 w 2601"/>
              <a:gd name="T1" fmla="*/ 139 h 306"/>
              <a:gd name="T2" fmla="*/ 647 w 2601"/>
              <a:gd name="T3" fmla="*/ 304 h 306"/>
              <a:gd name="T4" fmla="*/ 1863 w 2601"/>
              <a:gd name="T5" fmla="*/ 11 h 306"/>
              <a:gd name="T6" fmla="*/ 2601 w 2601"/>
              <a:gd name="T7" fmla="*/ 259 h 306"/>
            </a:gdLst>
            <a:ahLst/>
            <a:cxnLst>
              <a:cxn ang="0">
                <a:pos x="T0" y="T1"/>
              </a:cxn>
              <a:cxn ang="0">
                <a:pos x="T2" y="T3"/>
              </a:cxn>
              <a:cxn ang="0">
                <a:pos x="T4" y="T5"/>
              </a:cxn>
              <a:cxn ang="0">
                <a:pos x="T6" y="T7"/>
              </a:cxn>
            </a:cxnLst>
            <a:rect l="0" t="0" r="r" b="b"/>
            <a:pathLst>
              <a:path w="2601" h="306">
                <a:moveTo>
                  <a:pt x="0" y="139"/>
                </a:moveTo>
                <a:cubicBezTo>
                  <a:pt x="0" y="139"/>
                  <a:pt x="179" y="301"/>
                  <a:pt x="647" y="304"/>
                </a:cubicBezTo>
                <a:cubicBezTo>
                  <a:pt x="1090" y="306"/>
                  <a:pt x="1474" y="0"/>
                  <a:pt x="1863" y="11"/>
                </a:cubicBezTo>
                <a:cubicBezTo>
                  <a:pt x="2253" y="21"/>
                  <a:pt x="2601" y="259"/>
                  <a:pt x="2601" y="259"/>
                </a:cubicBezTo>
              </a:path>
            </a:pathLst>
          </a:custGeom>
          <a:noFill/>
          <a:ln w="22225" cap="flat">
            <a:solidFill>
              <a:srgbClr val="0078B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印品黑体" panose="00000500000000000000" pitchFamily="2" charset="-122"/>
              <a:cs typeface="微软雅黑" panose="020B0503020204020204" pitchFamily="34" charset="-122"/>
            </a:endParaRPr>
          </a:p>
        </p:txBody>
      </p:sp>
      <p:sp>
        <p:nvSpPr>
          <p:cNvPr id="46" name="矩形 64"/>
          <p:cNvSpPr>
            <a:spLocks noChangeArrowheads="1"/>
          </p:cNvSpPr>
          <p:nvPr/>
        </p:nvSpPr>
        <p:spPr bwMode="auto">
          <a:xfrm>
            <a:off x="3589321" y="1950785"/>
            <a:ext cx="1714090" cy="55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342900" rtl="0" eaLnBrk="1" fontAlgn="auto" latinLnBrk="0" hangingPunct="1">
              <a:lnSpc>
                <a:spcPct val="100000"/>
              </a:lnSpc>
              <a:spcBef>
                <a:spcPct val="0"/>
              </a:spcBef>
              <a:spcAft>
                <a:spcPts val="0"/>
              </a:spcAft>
              <a:buClrTx/>
              <a:buSzTx/>
              <a:buFont typeface="Arial" panose="020B0604020202020204" pitchFamily="34" charset="0"/>
              <a:buNone/>
              <a:defRPr/>
            </a:pPr>
            <a:r>
              <a:rPr kumimoji="0" lang="en-US" altLang="zh-CN" sz="1500" b="1" i="0" u="none" strike="noStrike" kern="1200" cap="none" spc="0" normalizeH="0" baseline="0" noProof="0" dirty="0">
                <a:ln>
                  <a:noFill/>
                </a:ln>
                <a:solidFill>
                  <a:srgbClr val="0070C0"/>
                </a:solidFill>
                <a:effectLst/>
                <a:uLnTx/>
                <a:uFillTx/>
                <a:latin typeface="印品黑体" panose="00000500000000000000" pitchFamily="2" charset="-122"/>
                <a:ea typeface="印品黑体" panose="00000500000000000000" pitchFamily="2" charset="-122"/>
                <a:cs typeface="微软雅黑" panose="020B0503020204020204" pitchFamily="34" charset="-122"/>
                <a:sym typeface="微软雅黑" panose="020B0503020204020204" pitchFamily="34" charset="-122"/>
              </a:rPr>
              <a:t>Fast </a:t>
            </a:r>
            <a:r>
              <a:rPr kumimoji="0" lang="en-US" altLang="zh-CN" sz="1500" b="1" i="0" u="none" strike="noStrike" kern="1200" cap="none" spc="0" normalizeH="0" baseline="0" noProof="0" dirty="0" err="1">
                <a:ln>
                  <a:noFill/>
                </a:ln>
                <a:solidFill>
                  <a:srgbClr val="0070C0"/>
                </a:solidFill>
                <a:effectLst/>
                <a:uLnTx/>
                <a:uFillTx/>
                <a:latin typeface="印品黑体" panose="00000500000000000000" pitchFamily="2" charset="-122"/>
                <a:ea typeface="印品黑体" panose="00000500000000000000" pitchFamily="2" charset="-122"/>
                <a:cs typeface="微软雅黑" panose="020B0503020204020204" pitchFamily="34" charset="-122"/>
                <a:sym typeface="微软雅黑" panose="020B0503020204020204" pitchFamily="34" charset="-122"/>
              </a:rPr>
              <a:t>AutoAugment</a:t>
            </a:r>
            <a:endParaRPr kumimoji="0" lang="zh-CN" altLang="en-US" sz="1500" b="1" i="0" u="none" strike="noStrike" kern="1200" cap="none" spc="0" normalizeH="0" baseline="0" noProof="0" dirty="0">
              <a:ln>
                <a:noFill/>
              </a:ln>
              <a:solidFill>
                <a:srgbClr val="0070C0"/>
              </a:solidFill>
              <a:effectLst/>
              <a:uLnTx/>
              <a:uFillTx/>
              <a:latin typeface="印品黑体" panose="00000500000000000000" pitchFamily="2" charset="-122"/>
              <a:ea typeface="印品黑体" panose="00000500000000000000" pitchFamily="2" charset="-122"/>
              <a:cs typeface="微软雅黑" panose="020B0503020204020204" pitchFamily="34" charset="-122"/>
              <a:sym typeface="微软雅黑" panose="020B0503020204020204" pitchFamily="34" charset="-122"/>
            </a:endParaRPr>
          </a:p>
        </p:txBody>
      </p:sp>
      <p:grpSp>
        <p:nvGrpSpPr>
          <p:cNvPr id="48" name="组合 47"/>
          <p:cNvGrpSpPr/>
          <p:nvPr/>
        </p:nvGrpSpPr>
        <p:grpSpPr>
          <a:xfrm>
            <a:off x="1770507" y="2933251"/>
            <a:ext cx="749673" cy="751323"/>
            <a:chOff x="3437020" y="1033173"/>
            <a:chExt cx="863676" cy="865577"/>
          </a:xfrm>
        </p:grpSpPr>
        <p:sp>
          <p:nvSpPr>
            <p:cNvPr id="49" name="椭圆 18"/>
            <p:cNvSpPr>
              <a:spLocks noChangeArrowheads="1"/>
            </p:cNvSpPr>
            <p:nvPr/>
          </p:nvSpPr>
          <p:spPr bwMode="auto">
            <a:xfrm>
              <a:off x="3437020" y="1033173"/>
              <a:ext cx="863676" cy="865577"/>
            </a:xfrm>
            <a:prstGeom prst="ellipse">
              <a:avLst/>
            </a:prstGeom>
            <a:solidFill>
              <a:schemeClr val="accent1"/>
            </a:solidFill>
            <a:ln w="38100">
              <a:solidFill>
                <a:schemeClr val="bg1">
                  <a:lumMod val="75000"/>
                </a:schemeClr>
              </a:solid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3429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800" b="0" i="0" u="none" strike="noStrike" kern="1200" cap="none" spc="0" normalizeH="0" baseline="0" noProof="0" dirty="0">
                <a:ln>
                  <a:noFill/>
                </a:ln>
                <a:solidFill>
                  <a:srgbClr val="FFFFFF"/>
                </a:solidFill>
                <a:effectLst/>
                <a:uLnTx/>
                <a:uFillTx/>
                <a:latin typeface="印品黑体" panose="00000500000000000000" pitchFamily="2" charset="-122"/>
                <a:ea typeface="印品黑体" panose="00000500000000000000" pitchFamily="2" charset="-122"/>
                <a:cs typeface="微软雅黑" panose="020B0503020204020204" pitchFamily="34" charset="-122"/>
                <a:sym typeface="微软雅黑" panose="020B0503020204020204" pitchFamily="34" charset="-122"/>
              </a:endParaRPr>
            </a:p>
          </p:txBody>
        </p:sp>
        <p:pic>
          <p:nvPicPr>
            <p:cNvPr id="50" name="图片 49"/>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587275" y="1169757"/>
              <a:ext cx="552644" cy="566109"/>
            </a:xfrm>
            <a:prstGeom prst="rect">
              <a:avLst/>
            </a:prstGeom>
          </p:spPr>
        </p:pic>
      </p:grpSp>
      <p:sp>
        <p:nvSpPr>
          <p:cNvPr id="51" name="矩形 68"/>
          <p:cNvSpPr>
            <a:spLocks noChangeArrowheads="1"/>
          </p:cNvSpPr>
          <p:nvPr/>
        </p:nvSpPr>
        <p:spPr bwMode="auto">
          <a:xfrm>
            <a:off x="6198504" y="3024540"/>
            <a:ext cx="1807873" cy="32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342900" rtl="0" eaLnBrk="1" fontAlgn="auto" latinLnBrk="0" hangingPunct="1">
              <a:lnSpc>
                <a:spcPct val="100000"/>
              </a:lnSpc>
              <a:spcBef>
                <a:spcPct val="0"/>
              </a:spcBef>
              <a:spcAft>
                <a:spcPts val="0"/>
              </a:spcAft>
              <a:buClrTx/>
              <a:buSzTx/>
              <a:buFont typeface="Arial" panose="020B0604020202020204" pitchFamily="34" charset="0"/>
              <a:buNone/>
              <a:defRPr/>
            </a:pPr>
            <a:r>
              <a:rPr kumimoji="0" lang="zh-CN" altLang="en-US" sz="1500" b="1" i="0" u="none" strike="noStrike" kern="1200" cap="none" spc="0" normalizeH="0" baseline="0" noProof="0" dirty="0">
                <a:ln>
                  <a:noFill/>
                </a:ln>
                <a:solidFill>
                  <a:srgbClr val="0070C0"/>
                </a:solidFill>
                <a:effectLst/>
                <a:uLnTx/>
                <a:uFillTx/>
                <a:latin typeface="印品黑体" panose="00000500000000000000" pitchFamily="2" charset="-122"/>
                <a:ea typeface="印品黑体" panose="00000500000000000000" pitchFamily="2" charset="-122"/>
                <a:cs typeface="微软雅黑" panose="020B0503020204020204" pitchFamily="34" charset="-122"/>
                <a:sym typeface="微软雅黑" panose="020B0503020204020204" pitchFamily="34" charset="-122"/>
              </a:rPr>
              <a:t>项目进度汇报</a:t>
            </a:r>
          </a:p>
        </p:txBody>
      </p:sp>
      <p:grpSp>
        <p:nvGrpSpPr>
          <p:cNvPr id="52" name="组合 51"/>
          <p:cNvGrpSpPr/>
          <p:nvPr/>
        </p:nvGrpSpPr>
        <p:grpSpPr>
          <a:xfrm>
            <a:off x="4090865" y="2457147"/>
            <a:ext cx="749673" cy="751323"/>
            <a:chOff x="3437020" y="2074814"/>
            <a:chExt cx="863676" cy="865577"/>
          </a:xfrm>
        </p:grpSpPr>
        <p:sp>
          <p:nvSpPr>
            <p:cNvPr id="53" name="椭圆 19"/>
            <p:cNvSpPr>
              <a:spLocks noChangeArrowheads="1"/>
            </p:cNvSpPr>
            <p:nvPr/>
          </p:nvSpPr>
          <p:spPr bwMode="auto">
            <a:xfrm>
              <a:off x="3437020" y="2074814"/>
              <a:ext cx="863676" cy="865577"/>
            </a:xfrm>
            <a:prstGeom prst="ellipse">
              <a:avLst/>
            </a:prstGeom>
            <a:solidFill>
              <a:schemeClr val="accent1"/>
            </a:solidFill>
            <a:ln w="38100">
              <a:solidFill>
                <a:schemeClr val="bg1">
                  <a:lumMod val="75000"/>
                </a:schemeClr>
              </a:solid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3429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800" b="0" i="0" u="none" strike="noStrike" kern="1200" cap="none" spc="0" normalizeH="0" baseline="0" noProof="0" dirty="0">
                <a:ln>
                  <a:noFill/>
                </a:ln>
                <a:solidFill>
                  <a:srgbClr val="FFFFFF"/>
                </a:solidFill>
                <a:effectLst/>
                <a:uLnTx/>
                <a:uFillTx/>
                <a:latin typeface="印品黑体" panose="00000500000000000000" pitchFamily="2" charset="-122"/>
                <a:ea typeface="印品黑体" panose="00000500000000000000" pitchFamily="2" charset="-122"/>
                <a:cs typeface="微软雅黑" panose="020B0503020204020204" pitchFamily="34" charset="-122"/>
                <a:sym typeface="微软雅黑" panose="020B0503020204020204" pitchFamily="34" charset="-122"/>
              </a:endParaRPr>
            </a:p>
          </p:txBody>
        </p:sp>
        <p:pic>
          <p:nvPicPr>
            <p:cNvPr id="54" name="图片 53"/>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grpSp>
        <p:nvGrpSpPr>
          <p:cNvPr id="73" name="组合 72"/>
          <p:cNvGrpSpPr/>
          <p:nvPr/>
        </p:nvGrpSpPr>
        <p:grpSpPr>
          <a:xfrm>
            <a:off x="6755710" y="2080667"/>
            <a:ext cx="681521" cy="751322"/>
            <a:chOff x="3437020" y="5246272"/>
            <a:chExt cx="863676" cy="865576"/>
          </a:xfrm>
        </p:grpSpPr>
        <p:sp>
          <p:nvSpPr>
            <p:cNvPr id="74" name="椭圆 21"/>
            <p:cNvSpPr>
              <a:spLocks noChangeArrowheads="1"/>
            </p:cNvSpPr>
            <p:nvPr/>
          </p:nvSpPr>
          <p:spPr bwMode="auto">
            <a:xfrm>
              <a:off x="3437020" y="5246272"/>
              <a:ext cx="863676" cy="865576"/>
            </a:xfrm>
            <a:prstGeom prst="ellipse">
              <a:avLst/>
            </a:prstGeom>
            <a:solidFill>
              <a:schemeClr val="accent1"/>
            </a:solidFill>
            <a:ln w="38100">
              <a:solidFill>
                <a:schemeClr val="bg1">
                  <a:lumMod val="75000"/>
                </a:schemeClr>
              </a:solid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3429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800" b="0" i="0" u="none" strike="noStrike" kern="1200" cap="none" spc="0" normalizeH="0" baseline="0" noProof="0" dirty="0">
                <a:ln>
                  <a:noFill/>
                </a:ln>
                <a:solidFill>
                  <a:srgbClr val="FFFFFF"/>
                </a:solidFill>
                <a:effectLst/>
                <a:uLnTx/>
                <a:uFillTx/>
                <a:latin typeface="印品黑体" panose="00000500000000000000" pitchFamily="2" charset="-122"/>
                <a:ea typeface="印品黑体" panose="00000500000000000000" pitchFamily="2" charset="-122"/>
                <a:cs typeface="微软雅黑" panose="020B0503020204020204" pitchFamily="34" charset="-122"/>
                <a:sym typeface="微软雅黑" panose="020B0503020204020204" pitchFamily="34" charset="-122"/>
              </a:endParaRPr>
            </a:p>
          </p:txBody>
        </p:sp>
        <p:sp>
          <p:nvSpPr>
            <p:cNvPr id="75" name="Freeform 9"/>
            <p:cNvSpPr>
              <a:spLocks noEditPoints="1"/>
            </p:cNvSpPr>
            <p:nvPr/>
          </p:nvSpPr>
          <p:spPr bwMode="auto">
            <a:xfrm>
              <a:off x="3564624" y="5446833"/>
              <a:ext cx="605440" cy="464249"/>
            </a:xfrm>
            <a:custGeom>
              <a:avLst/>
              <a:gdLst>
                <a:gd name="T0" fmla="*/ 16 w 104"/>
                <a:gd name="T1" fmla="*/ 2 h 79"/>
                <a:gd name="T2" fmla="*/ 27 w 104"/>
                <a:gd name="T3" fmla="*/ 4 h 79"/>
                <a:gd name="T4" fmla="*/ 19 w 104"/>
                <a:gd name="T5" fmla="*/ 48 h 79"/>
                <a:gd name="T6" fmla="*/ 4 w 104"/>
                <a:gd name="T7" fmla="*/ 45 h 79"/>
                <a:gd name="T8" fmla="*/ 16 w 104"/>
                <a:gd name="T9" fmla="*/ 2 h 79"/>
                <a:gd name="T10" fmla="*/ 18 w 104"/>
                <a:gd name="T11" fmla="*/ 65 h 79"/>
                <a:gd name="T12" fmla="*/ 16 w 104"/>
                <a:gd name="T13" fmla="*/ 72 h 79"/>
                <a:gd name="T14" fmla="*/ 101 w 104"/>
                <a:gd name="T15" fmla="*/ 72 h 79"/>
                <a:gd name="T16" fmla="*/ 104 w 104"/>
                <a:gd name="T17" fmla="*/ 72 h 79"/>
                <a:gd name="T18" fmla="*/ 104 w 104"/>
                <a:gd name="T19" fmla="*/ 68 h 79"/>
                <a:gd name="T20" fmla="*/ 104 w 104"/>
                <a:gd name="T21" fmla="*/ 26 h 79"/>
                <a:gd name="T22" fmla="*/ 104 w 104"/>
                <a:gd name="T23" fmla="*/ 24 h 79"/>
                <a:gd name="T24" fmla="*/ 103 w 104"/>
                <a:gd name="T25" fmla="*/ 23 h 79"/>
                <a:gd name="T26" fmla="*/ 90 w 104"/>
                <a:gd name="T27" fmla="*/ 10 h 79"/>
                <a:gd name="T28" fmla="*/ 89 w 104"/>
                <a:gd name="T29" fmla="*/ 9 h 79"/>
                <a:gd name="T30" fmla="*/ 87 w 104"/>
                <a:gd name="T31" fmla="*/ 9 h 79"/>
                <a:gd name="T32" fmla="*/ 31 w 104"/>
                <a:gd name="T33" fmla="*/ 9 h 79"/>
                <a:gd name="T34" fmla="*/ 31 w 104"/>
                <a:gd name="T35" fmla="*/ 17 h 79"/>
                <a:gd name="T36" fmla="*/ 84 w 104"/>
                <a:gd name="T37" fmla="*/ 17 h 79"/>
                <a:gd name="T38" fmla="*/ 83 w 104"/>
                <a:gd name="T39" fmla="*/ 28 h 79"/>
                <a:gd name="T40" fmla="*/ 83 w 104"/>
                <a:gd name="T41" fmla="*/ 30 h 79"/>
                <a:gd name="T42" fmla="*/ 85 w 104"/>
                <a:gd name="T43" fmla="*/ 30 h 79"/>
                <a:gd name="T44" fmla="*/ 97 w 104"/>
                <a:gd name="T45" fmla="*/ 29 h 79"/>
                <a:gd name="T46" fmla="*/ 97 w 104"/>
                <a:gd name="T47" fmla="*/ 65 h 79"/>
                <a:gd name="T48" fmla="*/ 18 w 104"/>
                <a:gd name="T49" fmla="*/ 65 h 79"/>
                <a:gd name="T50" fmla="*/ 95 w 104"/>
                <a:gd name="T51" fmla="*/ 26 h 79"/>
                <a:gd name="T52" fmla="*/ 86 w 104"/>
                <a:gd name="T53" fmla="*/ 26 h 79"/>
                <a:gd name="T54" fmla="*/ 87 w 104"/>
                <a:gd name="T55" fmla="*/ 18 h 79"/>
                <a:gd name="T56" fmla="*/ 95 w 104"/>
                <a:gd name="T57" fmla="*/ 26 h 79"/>
                <a:gd name="T58" fmla="*/ 32 w 104"/>
                <a:gd name="T59" fmla="*/ 43 h 79"/>
                <a:gd name="T60" fmla="*/ 74 w 104"/>
                <a:gd name="T61" fmla="*/ 43 h 79"/>
                <a:gd name="T62" fmla="*/ 74 w 104"/>
                <a:gd name="T63" fmla="*/ 45 h 79"/>
                <a:gd name="T64" fmla="*/ 32 w 104"/>
                <a:gd name="T65" fmla="*/ 45 h 79"/>
                <a:gd name="T66" fmla="*/ 32 w 104"/>
                <a:gd name="T67" fmla="*/ 43 h 79"/>
                <a:gd name="T68" fmla="*/ 32 w 104"/>
                <a:gd name="T69" fmla="*/ 32 h 79"/>
                <a:gd name="T70" fmla="*/ 71 w 104"/>
                <a:gd name="T71" fmla="*/ 32 h 79"/>
                <a:gd name="T72" fmla="*/ 71 w 104"/>
                <a:gd name="T73" fmla="*/ 35 h 79"/>
                <a:gd name="T74" fmla="*/ 32 w 104"/>
                <a:gd name="T75" fmla="*/ 35 h 79"/>
                <a:gd name="T76" fmla="*/ 32 w 104"/>
                <a:gd name="T77" fmla="*/ 32 h 79"/>
                <a:gd name="T78" fmla="*/ 32 w 104"/>
                <a:gd name="T79" fmla="*/ 22 h 79"/>
                <a:gd name="T80" fmla="*/ 71 w 104"/>
                <a:gd name="T81" fmla="*/ 22 h 79"/>
                <a:gd name="T82" fmla="*/ 71 w 104"/>
                <a:gd name="T83" fmla="*/ 25 h 79"/>
                <a:gd name="T84" fmla="*/ 32 w 104"/>
                <a:gd name="T85" fmla="*/ 25 h 79"/>
                <a:gd name="T86" fmla="*/ 32 w 104"/>
                <a:gd name="T87" fmla="*/ 22 h 79"/>
                <a:gd name="T88" fmla="*/ 3 w 104"/>
                <a:gd name="T89" fmla="*/ 66 h 79"/>
                <a:gd name="T90" fmla="*/ 9 w 104"/>
                <a:gd name="T91" fmla="*/ 68 h 79"/>
                <a:gd name="T92" fmla="*/ 9 w 104"/>
                <a:gd name="T93" fmla="*/ 74 h 79"/>
                <a:gd name="T94" fmla="*/ 5 w 104"/>
                <a:gd name="T95" fmla="*/ 79 h 79"/>
                <a:gd name="T96" fmla="*/ 2 w 104"/>
                <a:gd name="T97" fmla="*/ 78 h 79"/>
                <a:gd name="T98" fmla="*/ 0 w 104"/>
                <a:gd name="T99" fmla="*/ 72 h 79"/>
                <a:gd name="T100" fmla="*/ 3 w 104"/>
                <a:gd name="T101" fmla="*/ 66 h 79"/>
                <a:gd name="T102" fmla="*/ 4 w 104"/>
                <a:gd name="T103" fmla="*/ 48 h 79"/>
                <a:gd name="T104" fmla="*/ 2 w 104"/>
                <a:gd name="T105" fmla="*/ 65 h 79"/>
                <a:gd name="T106" fmla="*/ 12 w 104"/>
                <a:gd name="T107" fmla="*/ 67 h 79"/>
                <a:gd name="T108" fmla="*/ 17 w 104"/>
                <a:gd name="T109" fmla="*/ 51 h 79"/>
                <a:gd name="T110" fmla="*/ 4 w 104"/>
                <a:gd name="T111" fmla="*/ 4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4" h="79">
                  <a:moveTo>
                    <a:pt x="16" y="2"/>
                  </a:moveTo>
                  <a:cubicBezTo>
                    <a:pt x="21" y="0"/>
                    <a:pt x="24" y="1"/>
                    <a:pt x="27" y="4"/>
                  </a:cubicBezTo>
                  <a:cubicBezTo>
                    <a:pt x="26" y="20"/>
                    <a:pt x="23" y="35"/>
                    <a:pt x="19" y="48"/>
                  </a:cubicBezTo>
                  <a:cubicBezTo>
                    <a:pt x="14" y="47"/>
                    <a:pt x="9" y="46"/>
                    <a:pt x="4" y="45"/>
                  </a:cubicBezTo>
                  <a:cubicBezTo>
                    <a:pt x="6" y="29"/>
                    <a:pt x="10" y="15"/>
                    <a:pt x="16" y="2"/>
                  </a:cubicBezTo>
                  <a:close/>
                  <a:moveTo>
                    <a:pt x="18" y="65"/>
                  </a:moveTo>
                  <a:cubicBezTo>
                    <a:pt x="16" y="72"/>
                    <a:pt x="16" y="72"/>
                    <a:pt x="16" y="72"/>
                  </a:cubicBezTo>
                  <a:cubicBezTo>
                    <a:pt x="69" y="72"/>
                    <a:pt x="74" y="72"/>
                    <a:pt x="101" y="72"/>
                  </a:cubicBezTo>
                  <a:cubicBezTo>
                    <a:pt x="104" y="72"/>
                    <a:pt x="104" y="72"/>
                    <a:pt x="104" y="72"/>
                  </a:cubicBezTo>
                  <a:cubicBezTo>
                    <a:pt x="104" y="68"/>
                    <a:pt x="104" y="68"/>
                    <a:pt x="104" y="68"/>
                  </a:cubicBezTo>
                  <a:cubicBezTo>
                    <a:pt x="104" y="26"/>
                    <a:pt x="104" y="26"/>
                    <a:pt x="104" y="26"/>
                  </a:cubicBezTo>
                  <a:cubicBezTo>
                    <a:pt x="104" y="24"/>
                    <a:pt x="104" y="24"/>
                    <a:pt x="104" y="24"/>
                  </a:cubicBezTo>
                  <a:cubicBezTo>
                    <a:pt x="103" y="23"/>
                    <a:pt x="103" y="23"/>
                    <a:pt x="103" y="23"/>
                  </a:cubicBezTo>
                  <a:cubicBezTo>
                    <a:pt x="90" y="10"/>
                    <a:pt x="90" y="10"/>
                    <a:pt x="90" y="10"/>
                  </a:cubicBezTo>
                  <a:cubicBezTo>
                    <a:pt x="89" y="9"/>
                    <a:pt x="89" y="9"/>
                    <a:pt x="89" y="9"/>
                  </a:cubicBezTo>
                  <a:cubicBezTo>
                    <a:pt x="87" y="9"/>
                    <a:pt x="87" y="9"/>
                    <a:pt x="87" y="9"/>
                  </a:cubicBezTo>
                  <a:cubicBezTo>
                    <a:pt x="31" y="9"/>
                    <a:pt x="31" y="9"/>
                    <a:pt x="31" y="9"/>
                  </a:cubicBezTo>
                  <a:cubicBezTo>
                    <a:pt x="31" y="12"/>
                    <a:pt x="31" y="14"/>
                    <a:pt x="31" y="17"/>
                  </a:cubicBezTo>
                  <a:cubicBezTo>
                    <a:pt x="84" y="17"/>
                    <a:pt x="84" y="17"/>
                    <a:pt x="84" y="17"/>
                  </a:cubicBezTo>
                  <a:cubicBezTo>
                    <a:pt x="83" y="28"/>
                    <a:pt x="83" y="28"/>
                    <a:pt x="83" y="28"/>
                  </a:cubicBezTo>
                  <a:cubicBezTo>
                    <a:pt x="83" y="30"/>
                    <a:pt x="83" y="30"/>
                    <a:pt x="83" y="30"/>
                  </a:cubicBezTo>
                  <a:cubicBezTo>
                    <a:pt x="85" y="30"/>
                    <a:pt x="85" y="30"/>
                    <a:pt x="85" y="30"/>
                  </a:cubicBezTo>
                  <a:cubicBezTo>
                    <a:pt x="97" y="29"/>
                    <a:pt x="97" y="29"/>
                    <a:pt x="97" y="29"/>
                  </a:cubicBezTo>
                  <a:cubicBezTo>
                    <a:pt x="97" y="65"/>
                    <a:pt x="97" y="65"/>
                    <a:pt x="97" y="65"/>
                  </a:cubicBezTo>
                  <a:cubicBezTo>
                    <a:pt x="79" y="65"/>
                    <a:pt x="57" y="65"/>
                    <a:pt x="18" y="65"/>
                  </a:cubicBezTo>
                  <a:close/>
                  <a:moveTo>
                    <a:pt x="95" y="26"/>
                  </a:moveTo>
                  <a:cubicBezTo>
                    <a:pt x="86" y="26"/>
                    <a:pt x="86" y="26"/>
                    <a:pt x="86" y="26"/>
                  </a:cubicBezTo>
                  <a:cubicBezTo>
                    <a:pt x="87" y="18"/>
                    <a:pt x="87" y="18"/>
                    <a:pt x="87" y="18"/>
                  </a:cubicBezTo>
                  <a:cubicBezTo>
                    <a:pt x="95" y="26"/>
                    <a:pt x="95" y="26"/>
                    <a:pt x="95" y="26"/>
                  </a:cubicBezTo>
                  <a:close/>
                  <a:moveTo>
                    <a:pt x="32" y="43"/>
                  </a:moveTo>
                  <a:cubicBezTo>
                    <a:pt x="74" y="43"/>
                    <a:pt x="74" y="43"/>
                    <a:pt x="74" y="43"/>
                  </a:cubicBezTo>
                  <a:cubicBezTo>
                    <a:pt x="74" y="45"/>
                    <a:pt x="74" y="45"/>
                    <a:pt x="74" y="45"/>
                  </a:cubicBezTo>
                  <a:cubicBezTo>
                    <a:pt x="32" y="45"/>
                    <a:pt x="32" y="45"/>
                    <a:pt x="32" y="45"/>
                  </a:cubicBezTo>
                  <a:cubicBezTo>
                    <a:pt x="32" y="43"/>
                    <a:pt x="32" y="43"/>
                    <a:pt x="32" y="43"/>
                  </a:cubicBezTo>
                  <a:close/>
                  <a:moveTo>
                    <a:pt x="32" y="32"/>
                  </a:moveTo>
                  <a:cubicBezTo>
                    <a:pt x="71" y="32"/>
                    <a:pt x="71" y="32"/>
                    <a:pt x="71" y="32"/>
                  </a:cubicBezTo>
                  <a:cubicBezTo>
                    <a:pt x="71" y="35"/>
                    <a:pt x="71" y="35"/>
                    <a:pt x="71" y="35"/>
                  </a:cubicBezTo>
                  <a:cubicBezTo>
                    <a:pt x="32" y="35"/>
                    <a:pt x="32" y="35"/>
                    <a:pt x="32" y="35"/>
                  </a:cubicBezTo>
                  <a:cubicBezTo>
                    <a:pt x="32" y="32"/>
                    <a:pt x="32" y="32"/>
                    <a:pt x="32" y="32"/>
                  </a:cubicBezTo>
                  <a:close/>
                  <a:moveTo>
                    <a:pt x="32" y="22"/>
                  </a:moveTo>
                  <a:cubicBezTo>
                    <a:pt x="71" y="22"/>
                    <a:pt x="71" y="22"/>
                    <a:pt x="71" y="22"/>
                  </a:cubicBezTo>
                  <a:cubicBezTo>
                    <a:pt x="71" y="25"/>
                    <a:pt x="71" y="25"/>
                    <a:pt x="71" y="25"/>
                  </a:cubicBezTo>
                  <a:cubicBezTo>
                    <a:pt x="32" y="25"/>
                    <a:pt x="32" y="25"/>
                    <a:pt x="32" y="25"/>
                  </a:cubicBezTo>
                  <a:cubicBezTo>
                    <a:pt x="32" y="22"/>
                    <a:pt x="32" y="22"/>
                    <a:pt x="32" y="22"/>
                  </a:cubicBezTo>
                  <a:close/>
                  <a:moveTo>
                    <a:pt x="3" y="66"/>
                  </a:moveTo>
                  <a:cubicBezTo>
                    <a:pt x="9" y="68"/>
                    <a:pt x="9" y="68"/>
                    <a:pt x="9" y="68"/>
                  </a:cubicBezTo>
                  <a:cubicBezTo>
                    <a:pt x="9" y="74"/>
                    <a:pt x="9" y="74"/>
                    <a:pt x="9" y="74"/>
                  </a:cubicBezTo>
                  <a:cubicBezTo>
                    <a:pt x="5" y="79"/>
                    <a:pt x="5" y="79"/>
                    <a:pt x="5" y="79"/>
                  </a:cubicBezTo>
                  <a:cubicBezTo>
                    <a:pt x="4" y="79"/>
                    <a:pt x="3" y="79"/>
                    <a:pt x="2" y="78"/>
                  </a:cubicBezTo>
                  <a:cubicBezTo>
                    <a:pt x="0" y="72"/>
                    <a:pt x="0" y="72"/>
                    <a:pt x="0" y="72"/>
                  </a:cubicBezTo>
                  <a:cubicBezTo>
                    <a:pt x="3" y="66"/>
                    <a:pt x="3" y="66"/>
                    <a:pt x="3" y="66"/>
                  </a:cubicBezTo>
                  <a:close/>
                  <a:moveTo>
                    <a:pt x="4" y="48"/>
                  </a:moveTo>
                  <a:cubicBezTo>
                    <a:pt x="3" y="53"/>
                    <a:pt x="3" y="59"/>
                    <a:pt x="2" y="65"/>
                  </a:cubicBezTo>
                  <a:cubicBezTo>
                    <a:pt x="5" y="65"/>
                    <a:pt x="9" y="66"/>
                    <a:pt x="12" y="67"/>
                  </a:cubicBezTo>
                  <a:cubicBezTo>
                    <a:pt x="14" y="61"/>
                    <a:pt x="15" y="56"/>
                    <a:pt x="17" y="51"/>
                  </a:cubicBezTo>
                  <a:cubicBezTo>
                    <a:pt x="13" y="50"/>
                    <a:pt x="9" y="49"/>
                    <a:pt x="4" y="48"/>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印品黑体" panose="00000500000000000000" pitchFamily="2" charset="-122"/>
                <a:cs typeface="微软雅黑" panose="020B0503020204020204" pitchFamily="34" charset="-122"/>
              </a:endParaRPr>
            </a:p>
          </p:txBody>
        </p:sp>
      </p:grpSp>
      <p:pic>
        <p:nvPicPr>
          <p:cNvPr id="2" name="图片 1" descr="资源 1"/>
          <p:cNvPicPr>
            <a:picLocks noChangeAspect="1"/>
          </p:cNvPicPr>
          <p:nvPr/>
        </p:nvPicPr>
        <p:blipFill>
          <a:blip r:embed="rId5"/>
          <a:srcRect r="43701"/>
          <a:stretch>
            <a:fillRect/>
          </a:stretch>
        </p:blipFill>
        <p:spPr>
          <a:xfrm>
            <a:off x="7333615" y="224790"/>
            <a:ext cx="1501775" cy="473710"/>
          </a:xfrm>
          <a:prstGeom prst="rect">
            <a:avLst/>
          </a:prstGeom>
        </p:spPr>
      </p:pic>
      <p:sp>
        <p:nvSpPr>
          <p:cNvPr id="20" name="矩形 64">
            <a:extLst>
              <a:ext uri="{FF2B5EF4-FFF2-40B4-BE49-F238E27FC236}">
                <a16:creationId xmlns:a16="http://schemas.microsoft.com/office/drawing/2014/main" id="{EC994FA0-F359-4F33-B9CF-34D871847B56}"/>
              </a:ext>
            </a:extLst>
          </p:cNvPr>
          <p:cNvSpPr>
            <a:spLocks noChangeArrowheads="1"/>
          </p:cNvSpPr>
          <p:nvPr/>
        </p:nvSpPr>
        <p:spPr bwMode="auto">
          <a:xfrm>
            <a:off x="1383555" y="3803129"/>
            <a:ext cx="1714090" cy="32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342900" rtl="0" eaLnBrk="1" fontAlgn="auto" latinLnBrk="0" hangingPunct="1">
              <a:lnSpc>
                <a:spcPct val="100000"/>
              </a:lnSpc>
              <a:spcBef>
                <a:spcPct val="0"/>
              </a:spcBef>
              <a:spcAft>
                <a:spcPts val="0"/>
              </a:spcAft>
              <a:buClrTx/>
              <a:buSzTx/>
              <a:buFont typeface="Arial" panose="020B0604020202020204" pitchFamily="34" charset="0"/>
              <a:buNone/>
              <a:defRPr/>
            </a:pPr>
            <a:r>
              <a:rPr kumimoji="0" lang="zh-CN" altLang="en-US" sz="1500" b="1" i="0" u="none" strike="noStrike" kern="1200" cap="none" spc="0" normalizeH="0" baseline="0" noProof="0" dirty="0">
                <a:ln>
                  <a:noFill/>
                </a:ln>
                <a:solidFill>
                  <a:srgbClr val="0070C0"/>
                </a:solidFill>
                <a:effectLst/>
                <a:uLnTx/>
                <a:uFillTx/>
                <a:latin typeface="印品黑体" panose="00000500000000000000" pitchFamily="2" charset="-122"/>
                <a:ea typeface="印品黑体" panose="00000500000000000000" pitchFamily="2" charset="-122"/>
                <a:cs typeface="微软雅黑" panose="020B0503020204020204" pitchFamily="34" charset="-122"/>
                <a:sym typeface="微软雅黑" panose="020B0503020204020204" pitchFamily="34" charset="-122"/>
              </a:rPr>
              <a:t>自动</a:t>
            </a:r>
            <a:r>
              <a:rPr lang="zh-CN" altLang="en-US" sz="1500" b="1" dirty="0">
                <a:solidFill>
                  <a:srgbClr val="0070C0"/>
                </a:solidFill>
                <a:latin typeface="印品黑体" panose="00000500000000000000" pitchFamily="2" charset="-122"/>
                <a:ea typeface="印品黑体" panose="00000500000000000000" pitchFamily="2" charset="-122"/>
                <a:cs typeface="微软雅黑" panose="020B0503020204020204" pitchFamily="34" charset="-122"/>
                <a:sym typeface="微软雅黑" panose="020B0503020204020204" pitchFamily="34" charset="-122"/>
              </a:rPr>
              <a:t>增强回顾</a:t>
            </a:r>
            <a:endParaRPr kumimoji="0" lang="zh-CN" altLang="en-US" sz="1500" b="1" i="0" u="none" strike="noStrike" kern="1200" cap="none" spc="0" normalizeH="0" baseline="0" noProof="0" dirty="0">
              <a:ln>
                <a:noFill/>
              </a:ln>
              <a:solidFill>
                <a:srgbClr val="0070C0"/>
              </a:solidFill>
              <a:effectLst/>
              <a:uLnTx/>
              <a:uFillTx/>
              <a:latin typeface="印品黑体" panose="00000500000000000000" pitchFamily="2" charset="-122"/>
              <a:ea typeface="印品黑体" panose="00000500000000000000" pitchFamily="2" charset="-122"/>
              <a:cs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250">
        <p:comb/>
      </p:transition>
    </mc:Choice>
    <mc:Fallback xmlns="">
      <p:transition>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1000"/>
                                        <p:tgtEl>
                                          <p:spTgt spid="9"/>
                                        </p:tgtEl>
                                      </p:cBhvr>
                                    </p:animEffect>
                                  </p:childTnLst>
                                </p:cTn>
                              </p:par>
                            </p:childTnLst>
                          </p:cTn>
                        </p:par>
                        <p:par>
                          <p:cTn id="12" fill="hold">
                            <p:stCondLst>
                              <p:cond delay="1000"/>
                            </p:stCondLst>
                            <p:childTnLst>
                              <p:par>
                                <p:cTn id="13" presetID="2" presetClass="entr" presetSubtype="1" fill="hold" nodeType="after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500" fill="hold"/>
                                        <p:tgtEl>
                                          <p:spTgt spid="48"/>
                                        </p:tgtEl>
                                        <p:attrNameLst>
                                          <p:attrName>ppt_x</p:attrName>
                                        </p:attrNameLst>
                                      </p:cBhvr>
                                      <p:tavLst>
                                        <p:tav tm="0">
                                          <p:val>
                                            <p:strVal val="#ppt_x"/>
                                          </p:val>
                                        </p:tav>
                                        <p:tav tm="100000">
                                          <p:val>
                                            <p:strVal val="#ppt_x"/>
                                          </p:val>
                                        </p:tav>
                                      </p:tavLst>
                                    </p:anim>
                                    <p:anim calcmode="lin" valueType="num">
                                      <p:cBhvr additive="base">
                                        <p:cTn id="16" dur="500" fill="hold"/>
                                        <p:tgtEl>
                                          <p:spTgt spid="48"/>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anim calcmode="lin" valueType="num">
                                      <p:cBhvr additive="base">
                                        <p:cTn id="19" dur="500" fill="hold"/>
                                        <p:tgtEl>
                                          <p:spTgt spid="52"/>
                                        </p:tgtEl>
                                        <p:attrNameLst>
                                          <p:attrName>ppt_x</p:attrName>
                                        </p:attrNameLst>
                                      </p:cBhvr>
                                      <p:tavLst>
                                        <p:tav tm="0">
                                          <p:val>
                                            <p:strVal val="#ppt_x"/>
                                          </p:val>
                                        </p:tav>
                                        <p:tav tm="100000">
                                          <p:val>
                                            <p:strVal val="#ppt_x"/>
                                          </p:val>
                                        </p:tav>
                                      </p:tavLst>
                                    </p:anim>
                                    <p:anim calcmode="lin" valueType="num">
                                      <p:cBhvr additive="base">
                                        <p:cTn id="20" dur="500" fill="hold"/>
                                        <p:tgtEl>
                                          <p:spTgt spid="52"/>
                                        </p:tgtEl>
                                        <p:attrNameLst>
                                          <p:attrName>ppt_y</p:attrName>
                                        </p:attrNameLst>
                                      </p:cBhvr>
                                      <p:tavLst>
                                        <p:tav tm="0">
                                          <p:val>
                                            <p:strVal val="0-#ppt_h/2"/>
                                          </p:val>
                                        </p:tav>
                                        <p:tav tm="100000">
                                          <p:val>
                                            <p:strVal val="#ppt_y"/>
                                          </p:val>
                                        </p:tav>
                                      </p:tavLst>
                                    </p:anim>
                                  </p:childTnLst>
                                </p:cTn>
                              </p:par>
                              <p:par>
                                <p:cTn id="21" presetID="22" presetClass="entr" presetSubtype="8"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wipe(left)">
                                      <p:cBhvr>
                                        <p:cTn id="23" dur="500"/>
                                        <p:tgtEl>
                                          <p:spTgt spid="46"/>
                                        </p:tgtEl>
                                      </p:cBhvr>
                                    </p:animEffect>
                                  </p:childTnLst>
                                </p:cTn>
                              </p:par>
                              <p:par>
                                <p:cTn id="24" presetID="2" presetClass="entr" presetSubtype="1" fill="hold" nodeType="withEffect">
                                  <p:stCondLst>
                                    <p:cond delay="0"/>
                                  </p:stCondLst>
                                  <p:childTnLst>
                                    <p:set>
                                      <p:cBhvr>
                                        <p:cTn id="25" dur="1" fill="hold">
                                          <p:stCondLst>
                                            <p:cond delay="0"/>
                                          </p:stCondLst>
                                        </p:cTn>
                                        <p:tgtEl>
                                          <p:spTgt spid="73"/>
                                        </p:tgtEl>
                                        <p:attrNameLst>
                                          <p:attrName>style.visibility</p:attrName>
                                        </p:attrNameLst>
                                      </p:cBhvr>
                                      <p:to>
                                        <p:strVal val="visible"/>
                                      </p:to>
                                    </p:set>
                                    <p:anim calcmode="lin" valueType="num">
                                      <p:cBhvr additive="base">
                                        <p:cTn id="26" dur="500" fill="hold"/>
                                        <p:tgtEl>
                                          <p:spTgt spid="73"/>
                                        </p:tgtEl>
                                        <p:attrNameLst>
                                          <p:attrName>ppt_x</p:attrName>
                                        </p:attrNameLst>
                                      </p:cBhvr>
                                      <p:tavLst>
                                        <p:tav tm="0">
                                          <p:val>
                                            <p:strVal val="#ppt_x"/>
                                          </p:val>
                                        </p:tav>
                                        <p:tav tm="100000">
                                          <p:val>
                                            <p:strVal val="#ppt_x"/>
                                          </p:val>
                                        </p:tav>
                                      </p:tavLst>
                                    </p:anim>
                                    <p:anim calcmode="lin" valueType="num">
                                      <p:cBhvr additive="base">
                                        <p:cTn id="27" dur="500" fill="hold"/>
                                        <p:tgtEl>
                                          <p:spTgt spid="73"/>
                                        </p:tgtEl>
                                        <p:attrNameLst>
                                          <p:attrName>ppt_y</p:attrName>
                                        </p:attrNameLst>
                                      </p:cBhvr>
                                      <p:tavLst>
                                        <p:tav tm="0">
                                          <p:val>
                                            <p:strVal val="0-#ppt_h/2"/>
                                          </p:val>
                                        </p:tav>
                                        <p:tav tm="100000">
                                          <p:val>
                                            <p:strVal val="#ppt_y"/>
                                          </p:val>
                                        </p:tav>
                                      </p:tavLst>
                                    </p:anim>
                                  </p:childTnLst>
                                </p:cTn>
                              </p:par>
                              <p:par>
                                <p:cTn id="28" presetID="22" presetClass="entr" presetSubtype="8" fill="hold" grpId="0" nodeType="with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wipe(left)">
                                      <p:cBhvr>
                                        <p:cTn id="30" dur="500"/>
                                        <p:tgtEl>
                                          <p:spTgt spid="51"/>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left)">
                                      <p:cBhvr>
                                        <p:cTn id="3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46" grpId="0"/>
      <p:bldP spid="51" grpId="0"/>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3365771" y="1941827"/>
            <a:ext cx="3857989" cy="838691"/>
          </a:xfrm>
          <a:prstGeom prst="rect">
            <a:avLst/>
          </a:prstGeom>
        </p:spPr>
        <p:txBody>
          <a:bodyPr wrap="square" lIns="68580" tIns="34290" rIns="68580" bIns="34290">
            <a:spAutoFit/>
          </a:body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5000" b="1" i="0" u="none" strike="noStrike" kern="1200" cap="none" spc="0" normalizeH="0" baseline="0" noProof="0" dirty="0">
                <a:ln>
                  <a:noFill/>
                </a:ln>
                <a:solidFill>
                  <a:srgbClr val="0078BF"/>
                </a:solidFill>
                <a:effectLst/>
                <a:uLnTx/>
                <a:uFillTx/>
                <a:latin typeface="印品黑体" panose="00000500000000000000" pitchFamily="2" charset="-122"/>
                <a:ea typeface="印品黑体" panose="00000500000000000000" pitchFamily="2" charset="-122"/>
                <a:cs typeface="微软雅黑" panose="020B0503020204020204" pitchFamily="34" charset="-122"/>
              </a:rPr>
              <a:t>感谢倾听！</a:t>
            </a:r>
          </a:p>
        </p:txBody>
      </p:sp>
      <p:cxnSp>
        <p:nvCxnSpPr>
          <p:cNvPr id="24" name="直接连接符 23"/>
          <p:cNvCxnSpPr>
            <a:cxnSpLocks/>
          </p:cNvCxnSpPr>
          <p:nvPr/>
        </p:nvCxnSpPr>
        <p:spPr>
          <a:xfrm flipH="1">
            <a:off x="3449361" y="2900164"/>
            <a:ext cx="50318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Freeform 5"/>
          <p:cNvSpPr>
            <a:spLocks noEditPoints="1"/>
          </p:cNvSpPr>
          <p:nvPr/>
        </p:nvSpPr>
        <p:spPr bwMode="auto">
          <a:xfrm>
            <a:off x="0" y="1164127"/>
            <a:ext cx="1790977" cy="2869814"/>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solidFill>
            <a:srgbClr val="0078BF"/>
          </a:solidFill>
          <a:ln w="5" cap="flat">
            <a:noFill/>
            <a:prstDash val="solid"/>
            <a:miter lim="800000"/>
          </a:ln>
        </p:spPr>
        <p:txBody>
          <a:bodyPr vert="horz" wrap="square" lIns="91440" tIns="45720" rIns="91440" bIns="45720" numCol="1" anchor="t" anchorCtr="0" compatLnSpc="1"/>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印品黑体" panose="00000500000000000000" pitchFamily="2" charset="-122"/>
              <a:cs typeface="微软雅黑" panose="020B0503020204020204" pitchFamily="34" charset="-122"/>
            </a:endParaRPr>
          </a:p>
        </p:txBody>
      </p:sp>
      <p:sp>
        <p:nvSpPr>
          <p:cNvPr id="15" name="Freeform 6"/>
          <p:cNvSpPr>
            <a:spLocks noEditPoints="1"/>
          </p:cNvSpPr>
          <p:nvPr/>
        </p:nvSpPr>
        <p:spPr bwMode="auto">
          <a:xfrm>
            <a:off x="1722420" y="2203161"/>
            <a:ext cx="137114" cy="1694253"/>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solidFill>
            <a:schemeClr val="accent1"/>
          </a:solidFill>
          <a:ln>
            <a:noFill/>
          </a:ln>
        </p:spPr>
        <p:txBody>
          <a:bodyPr vert="horz" wrap="square" lIns="91440" tIns="45720" rIns="91440" bIns="45720" numCol="1" anchor="t" anchorCtr="0" compatLnSpc="1"/>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印品黑体" panose="00000500000000000000" pitchFamily="2" charset="-122"/>
              <a:cs typeface="微软雅黑" panose="020B0503020204020204" pitchFamily="34" charset="-122"/>
            </a:endParaRPr>
          </a:p>
        </p:txBody>
      </p:sp>
      <p:pic>
        <p:nvPicPr>
          <p:cNvPr id="8" name="5c7401c612c0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580245" y="4657407"/>
            <a:ext cx="487363" cy="487363"/>
          </a:xfrm>
          <a:prstGeom prst="rect">
            <a:avLst/>
          </a:prstGeom>
        </p:spPr>
      </p:pic>
      <p:pic>
        <p:nvPicPr>
          <p:cNvPr id="3" name="图片 2" descr="资源 1"/>
          <p:cNvPicPr>
            <a:picLocks noChangeAspect="1"/>
          </p:cNvPicPr>
          <p:nvPr/>
        </p:nvPicPr>
        <p:blipFill>
          <a:blip r:embed="rId6"/>
          <a:srcRect r="43639"/>
          <a:stretch>
            <a:fillRect/>
          </a:stretch>
        </p:blipFill>
        <p:spPr>
          <a:xfrm>
            <a:off x="3449320" y="838835"/>
            <a:ext cx="2309495" cy="727710"/>
          </a:xfrm>
          <a:prstGeom prst="rect">
            <a:avLst/>
          </a:prstGeom>
        </p:spPr>
      </p:pic>
    </p:spTree>
  </p:cSld>
  <p:clrMapOvr>
    <a:masterClrMapping/>
  </p:clrMapOvr>
  <p:transition>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22" presetClass="entr" presetSubtype="8"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animEffect transition="in" filter="wipe(left)">
                                      <p:cBhvr>
                                        <p:cTn id="9" dur="500"/>
                                        <p:tgtEl>
                                          <p:spTgt spid="14"/>
                                        </p:tgtEl>
                                      </p:cBhvr>
                                    </p:animEffect>
                                  </p:childTnLst>
                                </p:cTn>
                              </p:par>
                              <p:par>
                                <p:cTn id="10" presetID="22" presetClass="entr" presetSubtype="1"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par>
                                <p:cTn id="13" presetID="42"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anim calcmode="lin" valueType="num">
                                      <p:cBhvr>
                                        <p:cTn id="16" dur="1000" fill="hold"/>
                                        <p:tgtEl>
                                          <p:spTgt spid="23"/>
                                        </p:tgtEl>
                                        <p:attrNameLst>
                                          <p:attrName>ppt_x</p:attrName>
                                        </p:attrNameLst>
                                      </p:cBhvr>
                                      <p:tavLst>
                                        <p:tav tm="0">
                                          <p:val>
                                            <p:strVal val="#ppt_x"/>
                                          </p:val>
                                        </p:tav>
                                        <p:tav tm="100000">
                                          <p:val>
                                            <p:strVal val="#ppt_x"/>
                                          </p:val>
                                        </p:tav>
                                      </p:tavLst>
                                    </p:anim>
                                    <p:anim calcmode="lin" valueType="num">
                                      <p:cBhvr>
                                        <p:cTn id="17" dur="1000" fill="hold"/>
                                        <p:tgtEl>
                                          <p:spTgt spid="23"/>
                                        </p:tgtEl>
                                        <p:attrNameLst>
                                          <p:attrName>ppt_y</p:attrName>
                                        </p:attrNameLst>
                                      </p:cBhvr>
                                      <p:tavLst>
                                        <p:tav tm="0">
                                          <p:val>
                                            <p:strVal val="#ppt_y+.1"/>
                                          </p:val>
                                        </p:tav>
                                        <p:tav tm="100000">
                                          <p:val>
                                            <p:strVal val="#ppt_y"/>
                                          </p:val>
                                        </p:tav>
                                      </p:tavLst>
                                    </p:anim>
                                  </p:childTnLst>
                                </p:cTn>
                              </p:par>
                              <p:par>
                                <p:cTn id="18" presetID="22" presetClass="entr" presetSubtype="8" fill="hold"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1" repeatCount="indefinite" fill="hold" display="0">
                  <p:stCondLst>
                    <p:cond delay="indefinite"/>
                  </p:stCondLst>
                  <p:endCondLst>
                    <p:cond evt="onStopAudio" delay="0">
                      <p:tgtEl>
                        <p:sldTgt/>
                      </p:tgtEl>
                    </p:cond>
                  </p:endCondLst>
                </p:cTn>
                <p:tgtEl>
                  <p:spTgt spid="8"/>
                </p:tgtEl>
              </p:cMediaNode>
            </p:audio>
          </p:childTnLst>
        </p:cTn>
      </p:par>
    </p:tnLst>
    <p:bldLst>
      <p:bldP spid="23" grpId="0"/>
      <p:bldP spid="14" grpId="0" bldLvl="0" animBg="1"/>
      <p:bldP spid="15"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5596060" y="-364219"/>
            <a:ext cx="1718803" cy="5399903"/>
          </a:xfrm>
          <a:prstGeom prst="trapezoid">
            <a:avLst>
              <a:gd name="adj" fmla="val 1693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marL="0" marR="0" lvl="0" indent="0" algn="ctr" defTabSz="3429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印品黑体" panose="00000500000000000000" pitchFamily="2" charset="-122"/>
              <a:cs typeface="微软雅黑" panose="020B0503020204020204" pitchFamily="34" charset="-122"/>
            </a:endParaRPr>
          </a:p>
        </p:txBody>
      </p:sp>
      <p:sp>
        <p:nvSpPr>
          <p:cNvPr id="37" name="梯形 36"/>
          <p:cNvSpPr/>
          <p:nvPr/>
        </p:nvSpPr>
        <p:spPr>
          <a:xfrm rot="5400000">
            <a:off x="998730" y="477602"/>
            <a:ext cx="1758050" cy="3755509"/>
          </a:xfrm>
          <a:prstGeom prst="trapezoid">
            <a:avLst>
              <a:gd name="adj" fmla="val 17865"/>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marL="0" marR="0" lvl="0" indent="0" algn="ctr" defTabSz="3429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印品黑体" panose="00000500000000000000" pitchFamily="2" charset="-122"/>
              <a:cs typeface="微软雅黑" panose="020B0503020204020204" pitchFamily="34" charset="-122"/>
            </a:endParaRPr>
          </a:p>
        </p:txBody>
      </p:sp>
      <p:sp>
        <p:nvSpPr>
          <p:cNvPr id="27" name="文本框 2"/>
          <p:cNvSpPr txBox="1"/>
          <p:nvPr/>
        </p:nvSpPr>
        <p:spPr>
          <a:xfrm>
            <a:off x="2796809" y="1917123"/>
            <a:ext cx="937308" cy="900246"/>
          </a:xfrm>
          <a:prstGeom prst="rect">
            <a:avLst/>
          </a:prstGeom>
          <a:noFill/>
        </p:spPr>
        <p:txBody>
          <a:bodyPr wrap="none" lIns="68580" tIns="34290" rIns="68580" bIns="34290" rtlCol="0">
            <a:spAutoFit/>
          </a:body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70C0"/>
                </a:solidFill>
                <a:effectLst/>
                <a:uLnTx/>
                <a:uFillTx/>
                <a:latin typeface="微软雅黑" panose="020B0503020204020204" pitchFamily="34" charset="-122"/>
                <a:ea typeface="印品黑体" panose="00000500000000000000" pitchFamily="2" charset="-122"/>
                <a:cs typeface="微软雅黑" panose="020B0503020204020204" pitchFamily="34" charset="-122"/>
              </a:rPr>
              <a:t>Part</a:t>
            </a:r>
            <a:r>
              <a:rPr kumimoji="0" lang="en-US" altLang="zh-CN" sz="5400" b="1" i="0" u="none" strike="noStrike" kern="1200" cap="none" spc="0" normalizeH="0" baseline="0" noProof="0" dirty="0">
                <a:ln>
                  <a:noFill/>
                </a:ln>
                <a:solidFill>
                  <a:srgbClr val="0070C0"/>
                </a:solidFill>
                <a:effectLst/>
                <a:uLnTx/>
                <a:uFillTx/>
                <a:latin typeface="微软雅黑" panose="020B0503020204020204" pitchFamily="34" charset="-122"/>
                <a:ea typeface="印品黑体" panose="00000500000000000000" pitchFamily="2" charset="-122"/>
                <a:cs typeface="微软雅黑" panose="020B0503020204020204" pitchFamily="34" charset="-122"/>
              </a:rPr>
              <a:t>1</a:t>
            </a:r>
            <a:endParaRPr kumimoji="0" lang="zh-CN" altLang="en-US" sz="5400" b="1" i="0" u="none" strike="noStrike" kern="1200" cap="none" spc="0" normalizeH="0" baseline="0" noProof="0" dirty="0">
              <a:ln>
                <a:noFill/>
              </a:ln>
              <a:solidFill>
                <a:srgbClr val="0070C0"/>
              </a:solidFill>
              <a:effectLst/>
              <a:uLnTx/>
              <a:uFillTx/>
              <a:latin typeface="微软雅黑" panose="020B0503020204020204" pitchFamily="34" charset="-122"/>
              <a:ea typeface="印品黑体" panose="00000500000000000000" pitchFamily="2" charset="-122"/>
              <a:cs typeface="微软雅黑" panose="020B0503020204020204" pitchFamily="34" charset="-122"/>
            </a:endParaRPr>
          </a:p>
        </p:txBody>
      </p:sp>
      <p:sp>
        <p:nvSpPr>
          <p:cNvPr id="29" name="矩形 28"/>
          <p:cNvSpPr/>
          <p:nvPr/>
        </p:nvSpPr>
        <p:spPr>
          <a:xfrm>
            <a:off x="4229098" y="2019303"/>
            <a:ext cx="2908489" cy="623248"/>
          </a:xfrm>
          <a:prstGeom prst="rect">
            <a:avLst/>
          </a:prstGeom>
        </p:spPr>
        <p:txBody>
          <a:bodyPr wrap="none" lIns="68580" tIns="34290" rIns="68580" bIns="34290">
            <a:spAutoFit/>
          </a:bodyPr>
          <a:lstStyle/>
          <a:p>
            <a:pPr marL="0" marR="0" lvl="0" indent="0" algn="l" defTabSz="342900" rtl="0" eaLnBrk="1" fontAlgn="auto" latinLnBrk="0" hangingPunct="1">
              <a:lnSpc>
                <a:spcPct val="100000"/>
              </a:lnSpc>
              <a:spcBef>
                <a:spcPts val="0"/>
              </a:spcBef>
              <a:spcAft>
                <a:spcPts val="0"/>
              </a:spcAft>
              <a:buClrTx/>
              <a:buSzTx/>
              <a:buFontTx/>
              <a:buNone/>
              <a:defRPr/>
            </a:pPr>
            <a:r>
              <a:rPr lang="zh-CN" altLang="en-US" sz="3600" b="1" dirty="0">
                <a:solidFill>
                  <a:prstClr val="white"/>
                </a:solidFill>
                <a:latin typeface="微软雅黑" panose="020B0503020204020204" pitchFamily="34" charset="-122"/>
                <a:ea typeface="印品黑体" panose="00000500000000000000" pitchFamily="2" charset="-122"/>
                <a:cs typeface="微软雅黑" panose="020B0503020204020204" pitchFamily="34" charset="-122"/>
              </a:rPr>
              <a:t>自动增强回顾</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印品黑体" panose="00000500000000000000" pitchFamily="2" charset="-122"/>
              <a:cs typeface="微软雅黑" panose="020B0503020204020204" pitchFamily="34" charset="-122"/>
            </a:endParaRPr>
          </a:p>
        </p:txBody>
      </p:sp>
      <p:pic>
        <p:nvPicPr>
          <p:cNvPr id="3" name="图片 2" descr="资源 1"/>
          <p:cNvPicPr>
            <a:picLocks noChangeAspect="1"/>
          </p:cNvPicPr>
          <p:nvPr/>
        </p:nvPicPr>
        <p:blipFill>
          <a:blip r:embed="rId3"/>
          <a:srcRect r="43701"/>
          <a:stretch>
            <a:fillRect/>
          </a:stretch>
        </p:blipFill>
        <p:spPr>
          <a:xfrm>
            <a:off x="389255" y="2019300"/>
            <a:ext cx="2306955" cy="727710"/>
          </a:xfrm>
          <a:prstGeom prst="rect">
            <a:avLst/>
          </a:prstGeom>
        </p:spPr>
      </p:pic>
    </p:spTree>
  </p:cSld>
  <p:clrMapOvr>
    <a:masterClrMapping/>
  </p:clrMapOvr>
  <p:transition>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randombar(horizontal)">
                                      <p:cBhvr>
                                        <p:cTn id="14" dur="500"/>
                                        <p:tgtEl>
                                          <p:spTgt spid="2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27" grpId="0"/>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46"/>
          <p:cNvSpPr>
            <a:spLocks noChangeArrowheads="1"/>
          </p:cNvSpPr>
          <p:nvPr/>
        </p:nvSpPr>
        <p:spPr bwMode="auto">
          <a:xfrm>
            <a:off x="476188" y="177842"/>
            <a:ext cx="2031321"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defRPr/>
            </a:pPr>
            <a:r>
              <a:rPr lang="zh-CN" altLang="en-US" sz="2400" b="1" dirty="0">
                <a:solidFill>
                  <a:srgbClr val="0070C0"/>
                </a:solidFill>
                <a:ea typeface="印品黑体" panose="00000500000000000000" pitchFamily="2" charset="-122"/>
                <a:cs typeface="微软雅黑" panose="020B0503020204020204" pitchFamily="34" charset="-122"/>
              </a:rPr>
              <a:t>自动增强回顾</a:t>
            </a:r>
            <a:endParaRPr kumimoji="0" lang="zh-CN" altLang="en-US" sz="2400" b="1" i="0" u="none" strike="noStrike" kern="1200" cap="none" spc="0" normalizeH="0" baseline="0" noProof="0" dirty="0">
              <a:ln>
                <a:noFill/>
              </a:ln>
              <a:solidFill>
                <a:srgbClr val="0070C0"/>
              </a:solidFill>
              <a:effectLst/>
              <a:uLnTx/>
              <a:uFillTx/>
              <a:ea typeface="印品黑体" panose="00000500000000000000" pitchFamily="2" charset="-122"/>
              <a:cs typeface="微软雅黑" panose="020B0503020204020204" pitchFamily="34" charset="-122"/>
              <a:sym typeface="Calibri" panose="020F0502020204030204" pitchFamily="34" charset="0"/>
            </a:endParaRPr>
          </a:p>
        </p:txBody>
      </p:sp>
      <p:sp>
        <p:nvSpPr>
          <p:cNvPr id="27"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3429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800" b="0" i="0" u="none" strike="noStrike" kern="1200" cap="none" spc="0" normalizeH="0" baseline="0" noProof="0" dirty="0">
              <a:ln>
                <a:noFill/>
              </a:ln>
              <a:solidFill>
                <a:srgbClr val="FFFFFF"/>
              </a:solidFill>
              <a:effectLst/>
              <a:uLnTx/>
              <a:uFillTx/>
              <a:latin typeface="印品黑体" panose="00000500000000000000" pitchFamily="2" charset="-122"/>
              <a:ea typeface="印品黑体" panose="00000500000000000000" pitchFamily="2" charset="-122"/>
              <a:cs typeface="微软雅黑" panose="020B0503020204020204" pitchFamily="34" charset="-122"/>
              <a:sym typeface="微软雅黑" panose="020B0503020204020204" pitchFamily="34" charset="-122"/>
            </a:endParaRPr>
          </a:p>
        </p:txBody>
      </p:sp>
      <p:pic>
        <p:nvPicPr>
          <p:cNvPr id="3" name="图片 2" descr="资源 1"/>
          <p:cNvPicPr>
            <a:picLocks noChangeAspect="1"/>
          </p:cNvPicPr>
          <p:nvPr/>
        </p:nvPicPr>
        <p:blipFill>
          <a:blip r:embed="rId3"/>
          <a:srcRect r="43701"/>
          <a:stretch>
            <a:fillRect/>
          </a:stretch>
        </p:blipFill>
        <p:spPr>
          <a:xfrm>
            <a:off x="7333615" y="224790"/>
            <a:ext cx="1501775" cy="473710"/>
          </a:xfrm>
          <a:prstGeom prst="rect">
            <a:avLst/>
          </a:prstGeom>
        </p:spPr>
      </p:pic>
      <p:sp>
        <p:nvSpPr>
          <p:cNvPr id="22" name="矩形 21">
            <a:extLst>
              <a:ext uri="{FF2B5EF4-FFF2-40B4-BE49-F238E27FC236}">
                <a16:creationId xmlns:a16="http://schemas.microsoft.com/office/drawing/2014/main" id="{E7443F81-5731-4CFF-A58E-23EECBFD98F9}"/>
              </a:ext>
            </a:extLst>
          </p:cNvPr>
          <p:cNvSpPr/>
          <p:nvPr/>
        </p:nvSpPr>
        <p:spPr>
          <a:xfrm>
            <a:off x="1050383" y="698662"/>
            <a:ext cx="5734434" cy="394660"/>
          </a:xfrm>
          <a:prstGeom prst="rect">
            <a:avLst/>
          </a:prstGeom>
        </p:spPr>
        <p:txBody>
          <a:bodyPr wrap="square" lIns="68580" tIns="34290" rIns="68580" bIns="34290">
            <a:spAutoFit/>
          </a:bodyPr>
          <a:lstStyle/>
          <a:p>
            <a:pPr lvl="0" algn="ctr">
              <a:lnSpc>
                <a:spcPct val="150000"/>
              </a:lnSpc>
              <a:spcBef>
                <a:spcPct val="0"/>
              </a:spcBef>
              <a:defRPr/>
            </a:pPr>
            <a:r>
              <a:rPr lang="en-US" altLang="zh-CN" sz="16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err="1"/>
              <a:t>AutoAugment</a:t>
            </a:r>
            <a:r>
              <a:rPr lang="en-US" altLang="zh-CN" sz="1600" dirty="0"/>
              <a:t>: Learning Augmentation Policies from Data</a:t>
            </a:r>
            <a:r>
              <a:rPr lang="en-US" altLang="zh-CN" sz="16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a:t>
            </a:r>
            <a:endPar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矩形 1">
            <a:extLst>
              <a:ext uri="{FF2B5EF4-FFF2-40B4-BE49-F238E27FC236}">
                <a16:creationId xmlns:a16="http://schemas.microsoft.com/office/drawing/2014/main" id="{150BCCA6-552A-462B-A9DF-7485E74A825A}"/>
              </a:ext>
            </a:extLst>
          </p:cNvPr>
          <p:cNvSpPr/>
          <p:nvPr/>
        </p:nvSpPr>
        <p:spPr>
          <a:xfrm>
            <a:off x="692038" y="1152479"/>
            <a:ext cx="7392464" cy="3095399"/>
          </a:xfrm>
          <a:prstGeom prst="rect">
            <a:avLst/>
          </a:prstGeom>
        </p:spPr>
        <p:txBody>
          <a:bodyPr wrap="square">
            <a:spAutoFit/>
          </a:bodyPr>
          <a:lstStyle/>
          <a:p>
            <a:pPr fontAlgn="base">
              <a:lnSpc>
                <a:spcPct val="200000"/>
              </a:lnSpc>
              <a:spcBef>
                <a:spcPts val="1200"/>
              </a:spcBef>
              <a:spcAft>
                <a:spcPct val="0"/>
              </a:spcAft>
              <a:defRPr/>
            </a:pPr>
            <a:r>
              <a:rPr lang="zh-CN" altLang="en-US" sz="1800" b="1" dirty="0">
                <a:solidFill>
                  <a:srgbClr val="0070C0"/>
                </a:solidFill>
                <a:ea typeface="印品黑体" panose="00000500000000000000" pitchFamily="2" charset="-122"/>
              </a:rPr>
              <a:t>策略：</a:t>
            </a:r>
            <a:endParaRPr lang="en-US" altLang="zh-CN" sz="1800" dirty="0"/>
          </a:p>
          <a:p>
            <a:pPr fontAlgn="base">
              <a:lnSpc>
                <a:spcPct val="200000"/>
              </a:lnSpc>
              <a:spcBef>
                <a:spcPct val="0"/>
              </a:spcBef>
              <a:spcAft>
                <a:spcPct val="0"/>
              </a:spcAft>
              <a:defRPr/>
            </a:pPr>
            <a:r>
              <a:rPr lang="zh-CN" altLang="zh-CN" sz="1600" dirty="0"/>
              <a:t>寻找最佳增强策略的问题形式化为</a:t>
            </a:r>
            <a:r>
              <a:rPr lang="zh-CN" altLang="zh-CN" sz="1600" b="1" dirty="0">
                <a:solidFill>
                  <a:srgbClr val="0070C0"/>
                </a:solidFill>
                <a:ea typeface="印品黑体" panose="00000500000000000000" pitchFamily="2" charset="-122"/>
              </a:rPr>
              <a:t>离散搜索</a:t>
            </a:r>
            <a:r>
              <a:rPr lang="zh-CN" altLang="zh-CN" sz="1600" dirty="0"/>
              <a:t>问题，创建</a:t>
            </a:r>
            <a:r>
              <a:rPr lang="zh-CN" altLang="zh-CN" sz="1600" b="1" dirty="0">
                <a:solidFill>
                  <a:srgbClr val="0070C0"/>
                </a:solidFill>
                <a:ea typeface="印品黑体" panose="00000500000000000000" pitchFamily="2" charset="-122"/>
              </a:rPr>
              <a:t>搜索空间（</a:t>
            </a:r>
            <a:r>
              <a:rPr lang="en-US" altLang="zh-CN" sz="1600" b="1" dirty="0">
                <a:solidFill>
                  <a:srgbClr val="0070C0"/>
                </a:solidFill>
                <a:ea typeface="印品黑体" panose="00000500000000000000" pitchFamily="2" charset="-122"/>
              </a:rPr>
              <a:t>search space</a:t>
            </a:r>
            <a:r>
              <a:rPr lang="zh-CN" altLang="zh-CN" sz="1600" b="1" dirty="0">
                <a:solidFill>
                  <a:srgbClr val="0070C0"/>
                </a:solidFill>
                <a:ea typeface="印品黑体" panose="00000500000000000000" pitchFamily="2" charset="-122"/>
              </a:rPr>
              <a:t>）</a:t>
            </a:r>
            <a:r>
              <a:rPr lang="zh-CN" altLang="zh-CN" sz="1600" dirty="0"/>
              <a:t>再利用</a:t>
            </a:r>
            <a:r>
              <a:rPr lang="zh-CN" altLang="zh-CN" sz="1600" b="1" dirty="0">
                <a:solidFill>
                  <a:srgbClr val="0070C0"/>
                </a:solidFill>
                <a:ea typeface="印品黑体" panose="00000500000000000000" pitchFamily="2" charset="-122"/>
              </a:rPr>
              <a:t>搜索算法（</a:t>
            </a:r>
            <a:r>
              <a:rPr lang="en-US" altLang="zh-CN" sz="1600" b="1" dirty="0">
                <a:solidFill>
                  <a:srgbClr val="0070C0"/>
                </a:solidFill>
                <a:ea typeface="印品黑体" panose="00000500000000000000" pitchFamily="2" charset="-122"/>
              </a:rPr>
              <a:t>search algorithm</a:t>
            </a:r>
            <a:r>
              <a:rPr lang="zh-CN" altLang="zh-CN" sz="1600" b="1" dirty="0">
                <a:solidFill>
                  <a:srgbClr val="0070C0"/>
                </a:solidFill>
                <a:ea typeface="印品黑体" panose="00000500000000000000" pitchFamily="2" charset="-122"/>
              </a:rPr>
              <a:t>）</a:t>
            </a:r>
            <a:r>
              <a:rPr lang="zh-CN" altLang="zh-CN" sz="1600" dirty="0"/>
              <a:t>来自动搜索合适的数据扩增策略。</a:t>
            </a:r>
            <a:endParaRPr lang="en-US" altLang="zh-CN" sz="1600" dirty="0"/>
          </a:p>
          <a:p>
            <a:pPr fontAlgn="base">
              <a:lnSpc>
                <a:spcPct val="200000"/>
              </a:lnSpc>
              <a:spcBef>
                <a:spcPct val="0"/>
              </a:spcBef>
              <a:spcAft>
                <a:spcPct val="0"/>
              </a:spcAft>
              <a:defRPr/>
            </a:pPr>
            <a:r>
              <a:rPr lang="zh-CN" altLang="en-US" sz="1800" b="1" dirty="0">
                <a:solidFill>
                  <a:srgbClr val="0070C0"/>
                </a:solidFill>
                <a:ea typeface="印品黑体" panose="00000500000000000000" pitchFamily="2" charset="-122"/>
              </a:rPr>
              <a:t>效果：</a:t>
            </a:r>
            <a:endParaRPr lang="en-US" altLang="zh-CN" sz="1800" b="1" dirty="0">
              <a:solidFill>
                <a:srgbClr val="0070C0"/>
              </a:solidFill>
              <a:ea typeface="印品黑体" panose="00000500000000000000" pitchFamily="2" charset="-122"/>
            </a:endParaRPr>
          </a:p>
          <a:p>
            <a:pPr fontAlgn="base">
              <a:lnSpc>
                <a:spcPct val="200000"/>
              </a:lnSpc>
              <a:spcBef>
                <a:spcPct val="0"/>
              </a:spcBef>
              <a:spcAft>
                <a:spcPct val="0"/>
              </a:spcAft>
              <a:defRPr/>
            </a:pPr>
            <a:r>
              <a:rPr lang="zh-CN" altLang="zh-CN" sz="1600" dirty="0"/>
              <a:t>成功使得为目标数据集寻找最有效的数据增强策略这一过程实现</a:t>
            </a:r>
            <a:r>
              <a:rPr lang="zh-CN" altLang="zh-CN" sz="1600" b="1" dirty="0">
                <a:solidFill>
                  <a:srgbClr val="0070C0"/>
                </a:solidFill>
                <a:ea typeface="印品黑体" panose="00000500000000000000" pitchFamily="2" charset="-122"/>
              </a:rPr>
              <a:t>自动化</a:t>
            </a:r>
            <a:r>
              <a:rPr lang="zh-CN" altLang="zh-CN" sz="1600" dirty="0"/>
              <a:t>，使得数据扩增策略具有更好的</a:t>
            </a:r>
            <a:r>
              <a:rPr lang="zh-CN" altLang="zh-CN" sz="1600" b="1" dirty="0">
                <a:solidFill>
                  <a:srgbClr val="0070C0"/>
                </a:solidFill>
                <a:ea typeface="印品黑体" panose="00000500000000000000" pitchFamily="2" charset="-122"/>
              </a:rPr>
              <a:t>迁移</a:t>
            </a:r>
            <a:r>
              <a:rPr lang="zh-CN" altLang="zh-CN" sz="1600" dirty="0"/>
              <a:t>效果，并且在多个数据集上实现了</a:t>
            </a:r>
            <a:r>
              <a:rPr lang="en-US" altLang="zh-CN" sz="1600" dirty="0">
                <a:solidFill>
                  <a:srgbClr val="0070C0"/>
                </a:solidFill>
                <a:ea typeface="印品黑体" panose="00000500000000000000" pitchFamily="2" charset="-122"/>
              </a:rPr>
              <a:t>SOTA</a:t>
            </a:r>
            <a:r>
              <a:rPr lang="zh-CN" altLang="zh-CN" sz="1600" dirty="0"/>
              <a:t>的最优效果。</a:t>
            </a:r>
            <a:endParaRPr lang="en-US" altLang="zh-CN" sz="1600" dirty="0"/>
          </a:p>
        </p:txBody>
      </p:sp>
    </p:spTree>
  </p:cSld>
  <p:clrMapOvr>
    <a:masterClrMapping/>
  </p:clrMapOvr>
  <p:transition>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childTnLst>
                          </p:cTn>
                        </p:par>
                        <p:par>
                          <p:cTn id="13" fill="hold">
                            <p:stCondLst>
                              <p:cond delay="1000"/>
                            </p:stCondLst>
                            <p:childTnLst>
                              <p:par>
                                <p:cTn id="14" presetID="14" presetClass="entr" presetSubtype="10"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randombar(horizontal)">
                                      <p:cBhvr>
                                        <p:cTn id="16" dur="500"/>
                                        <p:tgtEl>
                                          <p:spTgt spid="22"/>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
                                            <p:txEl>
                                              <p:pRg st="0" end="0"/>
                                            </p:txEl>
                                          </p:spTgt>
                                        </p:tgtEl>
                                        <p:attrNameLst>
                                          <p:attrName>style.visibility</p:attrName>
                                        </p:attrNameLst>
                                      </p:cBhvr>
                                      <p:to>
                                        <p:strVal val="visible"/>
                                      </p:to>
                                    </p:set>
                                    <p:animEffect transition="in" filter="fade">
                                      <p:cBhvr>
                                        <p:cTn id="22" dur="500"/>
                                        <p:tgtEl>
                                          <p:spTgt spid="2">
                                            <p:txEl>
                                              <p:pRg st="0" end="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
                                            <p:txEl>
                                              <p:pRg st="1" end="1"/>
                                            </p:txEl>
                                          </p:spTgt>
                                        </p:tgtEl>
                                        <p:attrNameLst>
                                          <p:attrName>style.visibility</p:attrName>
                                        </p:attrNameLst>
                                      </p:cBhvr>
                                      <p:to>
                                        <p:strVal val="visible"/>
                                      </p:to>
                                    </p:set>
                                    <p:animEffect transition="in" filter="fade">
                                      <p:cBhvr>
                                        <p:cTn id="25" dur="500"/>
                                        <p:tgtEl>
                                          <p:spTgt spid="2">
                                            <p:txEl>
                                              <p:pRg st="1" end="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
                                            <p:txEl>
                                              <p:pRg st="2" end="2"/>
                                            </p:txEl>
                                          </p:spTgt>
                                        </p:tgtEl>
                                        <p:attrNameLst>
                                          <p:attrName>style.visibility</p:attrName>
                                        </p:attrNameLst>
                                      </p:cBhvr>
                                      <p:to>
                                        <p:strVal val="visible"/>
                                      </p:to>
                                    </p:set>
                                    <p:animEffect transition="in" filter="fade">
                                      <p:cBhvr>
                                        <p:cTn id="28"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l" defTabSz="3429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sz="2400" b="1" dirty="0">
                <a:solidFill>
                  <a:srgbClr val="0070C0"/>
                </a:solidFill>
                <a:ea typeface="印品黑体" panose="00000500000000000000" pitchFamily="2" charset="-122"/>
                <a:cs typeface="微软雅黑" panose="020B0503020204020204" pitchFamily="34" charset="-122"/>
              </a:rPr>
              <a:t>搜索空间</a:t>
            </a:r>
            <a:endParaRPr kumimoji="0" lang="zh-CN" altLang="en-US" sz="2400" b="1" i="0" u="none" strike="noStrike" kern="1200" cap="none" spc="0" normalizeH="0" baseline="0" noProof="0" dirty="0">
              <a:ln>
                <a:noFill/>
              </a:ln>
              <a:solidFill>
                <a:srgbClr val="0070C0"/>
              </a:solidFill>
              <a:effectLst/>
              <a:uLnTx/>
              <a:uFillTx/>
              <a:ea typeface="印品黑体" panose="00000500000000000000" pitchFamily="2" charset="-122"/>
              <a:cs typeface="微软雅黑" panose="020B0503020204020204" pitchFamily="34" charset="-122"/>
              <a:sym typeface="Calibri" panose="020F050202020403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3429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800" b="0" i="0" u="none" strike="noStrike" kern="1200" cap="none" spc="0" normalizeH="0" baseline="0" noProof="0" dirty="0">
              <a:ln>
                <a:noFill/>
              </a:ln>
              <a:solidFill>
                <a:srgbClr val="FFFFFF"/>
              </a:solidFill>
              <a:effectLst/>
              <a:uLnTx/>
              <a:uFillTx/>
              <a:latin typeface="印品黑体" panose="00000500000000000000" pitchFamily="2" charset="-122"/>
              <a:ea typeface="印品黑体" panose="00000500000000000000" pitchFamily="2" charset="-122"/>
              <a:cs typeface="微软雅黑" panose="020B0503020204020204" pitchFamily="34" charset="-122"/>
              <a:sym typeface="微软雅黑" panose="020B0503020204020204" pitchFamily="34" charset="-122"/>
            </a:endParaRPr>
          </a:p>
        </p:txBody>
      </p:sp>
      <p:pic>
        <p:nvPicPr>
          <p:cNvPr id="4" name="图片 3" descr="资源 1"/>
          <p:cNvPicPr>
            <a:picLocks noChangeAspect="1"/>
          </p:cNvPicPr>
          <p:nvPr/>
        </p:nvPicPr>
        <p:blipFill>
          <a:blip r:embed="rId3"/>
          <a:srcRect r="43701"/>
          <a:stretch>
            <a:fillRect/>
          </a:stretch>
        </p:blipFill>
        <p:spPr>
          <a:xfrm>
            <a:off x="7333615" y="224790"/>
            <a:ext cx="1501775" cy="473710"/>
          </a:xfrm>
          <a:prstGeom prst="rect">
            <a:avLst/>
          </a:prstGeom>
        </p:spPr>
      </p:pic>
      <p:pic>
        <p:nvPicPr>
          <p:cNvPr id="5" name="图片 4">
            <a:extLst>
              <a:ext uri="{FF2B5EF4-FFF2-40B4-BE49-F238E27FC236}">
                <a16:creationId xmlns:a16="http://schemas.microsoft.com/office/drawing/2014/main" id="{DA09F6D7-4B93-4013-BFF7-2A5DF7F838EE}"/>
              </a:ext>
            </a:extLst>
          </p:cNvPr>
          <p:cNvPicPr>
            <a:picLocks noChangeAspect="1"/>
          </p:cNvPicPr>
          <p:nvPr/>
        </p:nvPicPr>
        <p:blipFill>
          <a:blip r:embed="rId4"/>
          <a:stretch>
            <a:fillRect/>
          </a:stretch>
        </p:blipFill>
        <p:spPr>
          <a:xfrm>
            <a:off x="1150323" y="755334"/>
            <a:ext cx="6843353" cy="3101609"/>
          </a:xfrm>
          <a:prstGeom prst="rect">
            <a:avLst/>
          </a:prstGeom>
        </p:spPr>
      </p:pic>
      <p:sp>
        <p:nvSpPr>
          <p:cNvPr id="6" name="矩形 5">
            <a:extLst>
              <a:ext uri="{FF2B5EF4-FFF2-40B4-BE49-F238E27FC236}">
                <a16:creationId xmlns:a16="http://schemas.microsoft.com/office/drawing/2014/main" id="{0106F037-E9A4-4D51-8C2B-FCB31825C50A}"/>
              </a:ext>
            </a:extLst>
          </p:cNvPr>
          <p:cNvSpPr/>
          <p:nvPr/>
        </p:nvSpPr>
        <p:spPr>
          <a:xfrm>
            <a:off x="1657654" y="3874166"/>
            <a:ext cx="6843353" cy="1069780"/>
          </a:xfrm>
          <a:prstGeom prst="rect">
            <a:avLst/>
          </a:prstGeom>
        </p:spPr>
        <p:txBody>
          <a:bodyPr wrap="square">
            <a:spAutoFit/>
          </a:bodyPr>
          <a:lstStyle/>
          <a:p>
            <a:pPr>
              <a:lnSpc>
                <a:spcPct val="150000"/>
              </a:lnSpc>
            </a:pPr>
            <a:r>
              <a:rPr lang="en-US" altLang="zh-CN" dirty="0">
                <a:solidFill>
                  <a:srgbClr val="333333"/>
                </a:solidFill>
                <a:latin typeface="pingfang SC"/>
              </a:rPr>
              <a:t>1</a:t>
            </a:r>
            <a:r>
              <a:rPr lang="zh-CN" altLang="en-US" dirty="0">
                <a:solidFill>
                  <a:srgbClr val="333333"/>
                </a:solidFill>
                <a:latin typeface="pingfang SC"/>
              </a:rPr>
              <a:t>个策略</a:t>
            </a:r>
            <a:r>
              <a:rPr lang="en-US" altLang="zh-CN" dirty="0">
                <a:solidFill>
                  <a:srgbClr val="333333"/>
                </a:solidFill>
                <a:latin typeface="pingfang SC"/>
              </a:rPr>
              <a:t>=5</a:t>
            </a:r>
            <a:r>
              <a:rPr lang="zh-CN" altLang="en-US" dirty="0">
                <a:solidFill>
                  <a:srgbClr val="333333"/>
                </a:solidFill>
                <a:latin typeface="pingfang SC"/>
              </a:rPr>
              <a:t>个子策略  ；  </a:t>
            </a:r>
            <a:r>
              <a:rPr lang="en-US" altLang="zh-CN" dirty="0">
                <a:solidFill>
                  <a:srgbClr val="333333"/>
                </a:solidFill>
                <a:latin typeface="pingfang SC"/>
              </a:rPr>
              <a:t>1</a:t>
            </a:r>
            <a:r>
              <a:rPr lang="zh-CN" altLang="en-US" dirty="0">
                <a:solidFill>
                  <a:srgbClr val="333333"/>
                </a:solidFill>
                <a:latin typeface="pingfang SC"/>
              </a:rPr>
              <a:t>个子策略</a:t>
            </a:r>
            <a:r>
              <a:rPr lang="en-US" altLang="zh-CN" dirty="0">
                <a:solidFill>
                  <a:srgbClr val="333333"/>
                </a:solidFill>
                <a:latin typeface="pingfang SC"/>
              </a:rPr>
              <a:t>=2</a:t>
            </a:r>
            <a:r>
              <a:rPr lang="zh-CN" altLang="en-US" dirty="0">
                <a:solidFill>
                  <a:srgbClr val="333333"/>
                </a:solidFill>
                <a:latin typeface="pingfang SC"/>
              </a:rPr>
              <a:t>个顺序执行的图像操作 ；</a:t>
            </a:r>
            <a:r>
              <a:rPr lang="en-US" altLang="zh-CN" dirty="0"/>
              <a:t>16</a:t>
            </a:r>
            <a:r>
              <a:rPr lang="zh-CN" altLang="en-US" dirty="0"/>
              <a:t>种操作（</a:t>
            </a:r>
            <a:r>
              <a:rPr lang="en-US" altLang="zh-CN" dirty="0"/>
              <a:t>PIL</a:t>
            </a:r>
            <a:r>
              <a:rPr lang="zh-CN" altLang="en-US" dirty="0"/>
              <a:t>）</a:t>
            </a:r>
            <a:endParaRPr lang="en-US" altLang="zh-CN" dirty="0">
              <a:solidFill>
                <a:srgbClr val="333333"/>
              </a:solidFill>
              <a:latin typeface="pingfang SC"/>
            </a:endParaRPr>
          </a:p>
          <a:p>
            <a:pPr>
              <a:lnSpc>
                <a:spcPct val="150000"/>
              </a:lnSpc>
            </a:pPr>
            <a:r>
              <a:rPr lang="zh-CN" altLang="en-US" dirty="0">
                <a:solidFill>
                  <a:srgbClr val="333333"/>
                </a:solidFill>
                <a:latin typeface="pingfang SC"/>
              </a:rPr>
              <a:t>每个操作与两个超参数相关联：</a:t>
            </a:r>
            <a:r>
              <a:rPr lang="en-US" altLang="zh-CN" dirty="0">
                <a:solidFill>
                  <a:srgbClr val="333333"/>
                </a:solidFill>
                <a:latin typeface="pingfang SC"/>
              </a:rPr>
              <a:t>1</a:t>
            </a:r>
            <a:r>
              <a:rPr lang="zh-CN" altLang="en-US" dirty="0">
                <a:solidFill>
                  <a:srgbClr val="333333"/>
                </a:solidFill>
                <a:latin typeface="pingfang SC"/>
              </a:rPr>
              <a:t>）选择概率 </a:t>
            </a:r>
            <a:r>
              <a:rPr lang="en-US" altLang="zh-CN" dirty="0">
                <a:solidFill>
                  <a:srgbClr val="333333"/>
                </a:solidFill>
                <a:latin typeface="pingfang SC"/>
              </a:rPr>
              <a:t>2</a:t>
            </a:r>
            <a:r>
              <a:rPr lang="zh-CN" altLang="en-US" dirty="0">
                <a:solidFill>
                  <a:srgbClr val="333333"/>
                </a:solidFill>
                <a:latin typeface="pingfang SC"/>
              </a:rPr>
              <a:t>）操作幅值。</a:t>
            </a:r>
            <a:endParaRPr lang="en-US" altLang="zh-CN" dirty="0">
              <a:solidFill>
                <a:srgbClr val="333333"/>
              </a:solidFill>
              <a:latin typeface="pingfang SC"/>
            </a:endParaRPr>
          </a:p>
          <a:p>
            <a:pPr>
              <a:lnSpc>
                <a:spcPct val="150000"/>
              </a:lnSpc>
            </a:pPr>
            <a:r>
              <a:rPr lang="zh-CN" altLang="en-US" dirty="0">
                <a:solidFill>
                  <a:srgbClr val="333333"/>
                </a:solidFill>
                <a:latin typeface="pingfang SC"/>
              </a:rPr>
              <a:t>（</a:t>
            </a:r>
            <a:r>
              <a:rPr lang="en-US" altLang="zh-CN" dirty="0">
                <a:solidFill>
                  <a:srgbClr val="333333"/>
                </a:solidFill>
                <a:latin typeface="pingfang SC"/>
              </a:rPr>
              <a:t>16</a:t>
            </a:r>
            <a:r>
              <a:rPr lang="zh-CN" altLang="en-US" dirty="0">
                <a:solidFill>
                  <a:srgbClr val="333333"/>
                </a:solidFill>
                <a:latin typeface="pingfang SC"/>
              </a:rPr>
              <a:t>*</a:t>
            </a:r>
            <a:r>
              <a:rPr lang="en-US" altLang="zh-CN" dirty="0">
                <a:solidFill>
                  <a:srgbClr val="333333"/>
                </a:solidFill>
                <a:latin typeface="pingfang SC"/>
              </a:rPr>
              <a:t>11</a:t>
            </a:r>
            <a:r>
              <a:rPr lang="zh-CN" altLang="en-US" dirty="0">
                <a:solidFill>
                  <a:srgbClr val="333333"/>
                </a:solidFill>
                <a:latin typeface="pingfang SC"/>
              </a:rPr>
              <a:t>*</a:t>
            </a:r>
            <a:r>
              <a:rPr lang="en-US" altLang="zh-CN" dirty="0">
                <a:solidFill>
                  <a:srgbClr val="333333"/>
                </a:solidFill>
                <a:latin typeface="pingfang SC"/>
              </a:rPr>
              <a:t>10</a:t>
            </a:r>
            <a:r>
              <a:rPr lang="zh-CN" altLang="en-US" dirty="0">
                <a:solidFill>
                  <a:srgbClr val="333333"/>
                </a:solidFill>
                <a:latin typeface="pingfang SC"/>
              </a:rPr>
              <a:t>）</a:t>
            </a:r>
            <a:r>
              <a:rPr lang="en-US" altLang="zh-CN" sz="1800" baseline="30000" dirty="0">
                <a:solidFill>
                  <a:srgbClr val="333333"/>
                </a:solidFill>
                <a:latin typeface="pingfang SC"/>
              </a:rPr>
              <a:t>2               </a:t>
            </a:r>
            <a:r>
              <a:rPr lang="zh-CN" altLang="en-US" dirty="0">
                <a:solidFill>
                  <a:srgbClr val="333333"/>
                </a:solidFill>
                <a:latin typeface="pingfang SC"/>
              </a:rPr>
              <a:t>（</a:t>
            </a:r>
            <a:r>
              <a:rPr lang="en-US" altLang="zh-CN" dirty="0">
                <a:solidFill>
                  <a:srgbClr val="333333"/>
                </a:solidFill>
                <a:latin typeface="pingfang SC"/>
              </a:rPr>
              <a:t>16</a:t>
            </a:r>
            <a:r>
              <a:rPr lang="zh-CN" altLang="en-US" dirty="0">
                <a:solidFill>
                  <a:srgbClr val="333333"/>
                </a:solidFill>
                <a:latin typeface="pingfang SC"/>
              </a:rPr>
              <a:t>*</a:t>
            </a:r>
            <a:r>
              <a:rPr lang="en-US" altLang="zh-CN" dirty="0">
                <a:solidFill>
                  <a:srgbClr val="333333"/>
                </a:solidFill>
                <a:latin typeface="pingfang SC"/>
              </a:rPr>
              <a:t>11</a:t>
            </a:r>
            <a:r>
              <a:rPr lang="zh-CN" altLang="en-US" dirty="0">
                <a:solidFill>
                  <a:srgbClr val="333333"/>
                </a:solidFill>
                <a:latin typeface="pingfang SC"/>
              </a:rPr>
              <a:t>*</a:t>
            </a:r>
            <a:r>
              <a:rPr lang="en-US" altLang="zh-CN" dirty="0">
                <a:solidFill>
                  <a:srgbClr val="333333"/>
                </a:solidFill>
                <a:latin typeface="pingfang SC"/>
              </a:rPr>
              <a:t>10</a:t>
            </a:r>
            <a:r>
              <a:rPr lang="zh-CN" altLang="en-US" dirty="0">
                <a:solidFill>
                  <a:srgbClr val="333333"/>
                </a:solidFill>
                <a:latin typeface="pingfang SC"/>
              </a:rPr>
              <a:t>）</a:t>
            </a:r>
            <a:r>
              <a:rPr lang="en-US" altLang="zh-CN" baseline="30000" dirty="0">
                <a:solidFill>
                  <a:srgbClr val="333333"/>
                </a:solidFill>
                <a:latin typeface="pingfang SC"/>
              </a:rPr>
              <a:t> </a:t>
            </a:r>
            <a:r>
              <a:rPr lang="en-US" altLang="zh-CN" sz="1600" baseline="30000" dirty="0">
                <a:solidFill>
                  <a:srgbClr val="333333"/>
                </a:solidFill>
                <a:latin typeface="pingfang SC"/>
              </a:rPr>
              <a:t>10</a:t>
            </a:r>
            <a:endParaRPr lang="zh-CN" altLang="en-US" dirty="0">
              <a:solidFill>
                <a:srgbClr val="333333"/>
              </a:solidFill>
              <a:latin typeface="pingfang SC"/>
            </a:endParaRPr>
          </a:p>
        </p:txBody>
      </p:sp>
      <p:sp>
        <p:nvSpPr>
          <p:cNvPr id="2" name="矩形 1">
            <a:extLst>
              <a:ext uri="{FF2B5EF4-FFF2-40B4-BE49-F238E27FC236}">
                <a16:creationId xmlns:a16="http://schemas.microsoft.com/office/drawing/2014/main" id="{CC62C2C9-8EF4-4CC9-A99C-D468FF89B5E9}"/>
              </a:ext>
            </a:extLst>
          </p:cNvPr>
          <p:cNvSpPr/>
          <p:nvPr/>
        </p:nvSpPr>
        <p:spPr>
          <a:xfrm>
            <a:off x="309057" y="3856943"/>
            <a:ext cx="1223412" cy="457818"/>
          </a:xfrm>
          <a:prstGeom prst="rect">
            <a:avLst/>
          </a:prstGeom>
        </p:spPr>
        <p:txBody>
          <a:bodyPr wrap="none">
            <a:spAutoFit/>
          </a:bodyPr>
          <a:lstStyle/>
          <a:p>
            <a:pPr fontAlgn="base">
              <a:lnSpc>
                <a:spcPct val="200000"/>
              </a:lnSpc>
              <a:spcBef>
                <a:spcPct val="0"/>
              </a:spcBef>
              <a:spcAft>
                <a:spcPct val="0"/>
              </a:spcAft>
              <a:defRPr/>
            </a:pPr>
            <a:r>
              <a:rPr lang="en-US" altLang="zh-CN" b="1" dirty="0">
                <a:solidFill>
                  <a:srgbClr val="0070C0"/>
                </a:solidFill>
                <a:ea typeface="印品黑体" panose="00000500000000000000" pitchFamily="2" charset="-122"/>
              </a:rPr>
              <a:t>SVHN</a:t>
            </a:r>
            <a:r>
              <a:rPr lang="zh-CN" altLang="en-US" b="1" dirty="0">
                <a:solidFill>
                  <a:srgbClr val="0070C0"/>
                </a:solidFill>
                <a:ea typeface="印品黑体" panose="00000500000000000000" pitchFamily="2" charset="-122"/>
              </a:rPr>
              <a:t>数据集</a:t>
            </a:r>
            <a:endParaRPr lang="en-US" altLang="zh-CN" dirty="0"/>
          </a:p>
        </p:txBody>
      </p:sp>
    </p:spTree>
    <p:extLst>
      <p:ext uri="{BB962C8B-B14F-4D97-AF65-F5344CB8AC3E}">
        <p14:creationId xmlns:p14="http://schemas.microsoft.com/office/powerpoint/2010/main" val="1115685237"/>
      </p:ext>
    </p:extLst>
  </p:cSld>
  <p:clrMapOvr>
    <a:masterClrMapping/>
  </p:clrMapOvr>
  <p:transition>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l" defTabSz="3429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sz="2400" b="1" dirty="0">
                <a:solidFill>
                  <a:srgbClr val="0070C0"/>
                </a:solidFill>
                <a:ea typeface="印品黑体" panose="00000500000000000000" pitchFamily="2" charset="-122"/>
                <a:cs typeface="微软雅黑" panose="020B0503020204020204" pitchFamily="34" charset="-122"/>
              </a:rPr>
              <a:t>搜索算法</a:t>
            </a:r>
            <a:endParaRPr kumimoji="0" lang="zh-CN" altLang="en-US" sz="2400" b="1" i="0" u="none" strike="noStrike" kern="1200" cap="none" spc="0" normalizeH="0" baseline="0" noProof="0" dirty="0">
              <a:ln>
                <a:noFill/>
              </a:ln>
              <a:solidFill>
                <a:srgbClr val="0070C0"/>
              </a:solidFill>
              <a:effectLst/>
              <a:uLnTx/>
              <a:uFillTx/>
              <a:ea typeface="印品黑体" panose="00000500000000000000" pitchFamily="2" charset="-122"/>
              <a:cs typeface="微软雅黑" panose="020B0503020204020204" pitchFamily="34" charset="-122"/>
              <a:sym typeface="Calibri" panose="020F050202020403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3429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800" b="0" i="0" u="none" strike="noStrike" kern="1200" cap="none" spc="0" normalizeH="0" baseline="0" noProof="0" dirty="0">
              <a:ln>
                <a:noFill/>
              </a:ln>
              <a:solidFill>
                <a:srgbClr val="FFFFFF"/>
              </a:solidFill>
              <a:effectLst/>
              <a:uLnTx/>
              <a:uFillTx/>
              <a:latin typeface="印品黑体" panose="00000500000000000000" pitchFamily="2" charset="-122"/>
              <a:ea typeface="印品黑体" panose="00000500000000000000" pitchFamily="2" charset="-122"/>
              <a:cs typeface="微软雅黑" panose="020B0503020204020204" pitchFamily="34" charset="-122"/>
              <a:sym typeface="微软雅黑" panose="020B0503020204020204" pitchFamily="34" charset="-122"/>
            </a:endParaRPr>
          </a:p>
        </p:txBody>
      </p:sp>
      <p:pic>
        <p:nvPicPr>
          <p:cNvPr id="4" name="图片 3" descr="资源 1"/>
          <p:cNvPicPr>
            <a:picLocks noChangeAspect="1"/>
          </p:cNvPicPr>
          <p:nvPr/>
        </p:nvPicPr>
        <p:blipFill>
          <a:blip r:embed="rId3"/>
          <a:srcRect r="43701"/>
          <a:stretch>
            <a:fillRect/>
          </a:stretch>
        </p:blipFill>
        <p:spPr>
          <a:xfrm>
            <a:off x="7333615" y="224790"/>
            <a:ext cx="1501775" cy="473710"/>
          </a:xfrm>
          <a:prstGeom prst="rect">
            <a:avLst/>
          </a:prstGeom>
        </p:spPr>
      </p:pic>
      <p:pic>
        <p:nvPicPr>
          <p:cNvPr id="35" name="图片 34">
            <a:extLst>
              <a:ext uri="{FF2B5EF4-FFF2-40B4-BE49-F238E27FC236}">
                <a16:creationId xmlns:a16="http://schemas.microsoft.com/office/drawing/2014/main" id="{27AC834B-9E3B-4ED6-873C-4D9D9764CF42}"/>
              </a:ext>
            </a:extLst>
          </p:cNvPr>
          <p:cNvPicPr>
            <a:picLocks noChangeAspect="1"/>
          </p:cNvPicPr>
          <p:nvPr/>
        </p:nvPicPr>
        <p:blipFill>
          <a:blip r:embed="rId4"/>
          <a:stretch>
            <a:fillRect/>
          </a:stretch>
        </p:blipFill>
        <p:spPr>
          <a:xfrm>
            <a:off x="727648" y="1223822"/>
            <a:ext cx="5101652" cy="3055940"/>
          </a:xfrm>
          <a:prstGeom prst="rect">
            <a:avLst/>
          </a:prstGeom>
        </p:spPr>
      </p:pic>
      <p:sp>
        <p:nvSpPr>
          <p:cNvPr id="6" name="矩形 5">
            <a:extLst>
              <a:ext uri="{FF2B5EF4-FFF2-40B4-BE49-F238E27FC236}">
                <a16:creationId xmlns:a16="http://schemas.microsoft.com/office/drawing/2014/main" id="{A468C76E-6AA1-4DFB-975A-0F9A98CA2A2D}"/>
              </a:ext>
            </a:extLst>
          </p:cNvPr>
          <p:cNvSpPr/>
          <p:nvPr/>
        </p:nvSpPr>
        <p:spPr>
          <a:xfrm>
            <a:off x="6359891" y="1168666"/>
            <a:ext cx="2358993" cy="3166251"/>
          </a:xfrm>
          <a:prstGeom prst="rect">
            <a:avLst/>
          </a:prstGeom>
        </p:spPr>
        <p:txBody>
          <a:bodyPr wrap="square">
            <a:spAutoFit/>
          </a:bodyPr>
          <a:lstStyle/>
          <a:p>
            <a:pPr>
              <a:lnSpc>
                <a:spcPct val="200000"/>
              </a:lnSpc>
            </a:pPr>
            <a:r>
              <a:rPr lang="zh-CN" altLang="en-US" sz="1600" b="1" dirty="0">
                <a:solidFill>
                  <a:srgbClr val="0070C0"/>
                </a:solidFill>
                <a:ea typeface="印品黑体" panose="00000500000000000000" pitchFamily="2" charset="-122"/>
              </a:rPr>
              <a:t>  控制器</a:t>
            </a:r>
            <a:endParaRPr lang="en-US" altLang="zh-CN" sz="1600" b="1" dirty="0">
              <a:solidFill>
                <a:srgbClr val="0070C0"/>
              </a:solidFill>
              <a:ea typeface="印品黑体" panose="00000500000000000000" pitchFamily="2" charset="-122"/>
            </a:endParaRPr>
          </a:p>
          <a:p>
            <a:pPr>
              <a:lnSpc>
                <a:spcPct val="200000"/>
              </a:lnSpc>
            </a:pPr>
            <a:r>
              <a:rPr lang="zh-CN" altLang="en-US" b="1" dirty="0">
                <a:solidFill>
                  <a:srgbClr val="0070C0"/>
                </a:solidFill>
                <a:ea typeface="印品黑体" panose="00000500000000000000" pitchFamily="2" charset="-122"/>
              </a:rPr>
              <a:t>（递归神经网络）</a:t>
            </a:r>
            <a:endParaRPr lang="en-US" altLang="zh-CN" sz="1600" b="1" dirty="0">
              <a:solidFill>
                <a:srgbClr val="0070C0"/>
              </a:solidFill>
              <a:ea typeface="印品黑体" panose="00000500000000000000" pitchFamily="2" charset="-122"/>
            </a:endParaRPr>
          </a:p>
          <a:p>
            <a:pPr>
              <a:lnSpc>
                <a:spcPct val="200000"/>
              </a:lnSpc>
            </a:pPr>
            <a:r>
              <a:rPr lang="en-US" altLang="zh-CN" dirty="0">
                <a:latin typeface="等线" panose="02010600030101010101" pitchFamily="2" charset="-122"/>
                <a:cs typeface="Times New Roman" panose="02020603050405020304" pitchFamily="18" charset="0"/>
              </a:rPr>
              <a:t>5</a:t>
            </a:r>
            <a:r>
              <a:rPr lang="zh-CN" altLang="zh-CN" dirty="0">
                <a:latin typeface="等线" panose="02010600030101010101" pitchFamily="2" charset="-122"/>
                <a:cs typeface="Times New Roman" panose="02020603050405020304" pitchFamily="18" charset="0"/>
              </a:rPr>
              <a:t>个子策略</a:t>
            </a:r>
            <a:r>
              <a:rPr lang="en-US" altLang="zh-CN" dirty="0">
                <a:latin typeface="等线" panose="02010600030101010101" pitchFamily="2" charset="-122"/>
                <a:cs typeface="Times New Roman" panose="02020603050405020304" pitchFamily="18" charset="0"/>
              </a:rPr>
              <a:t> *2</a:t>
            </a:r>
            <a:r>
              <a:rPr lang="zh-CN" altLang="zh-CN" dirty="0">
                <a:latin typeface="等线" panose="02010600030101010101" pitchFamily="2" charset="-122"/>
                <a:cs typeface="Times New Roman" panose="02020603050405020304" pitchFamily="18" charset="0"/>
              </a:rPr>
              <a:t>个操作</a:t>
            </a:r>
            <a:r>
              <a:rPr lang="en-US" altLang="zh-CN" dirty="0">
                <a:latin typeface="等线" panose="02010600030101010101" pitchFamily="2" charset="-122"/>
                <a:cs typeface="Times New Roman" panose="02020603050405020304" pitchFamily="18" charset="0"/>
              </a:rPr>
              <a:t> *3</a:t>
            </a:r>
            <a:r>
              <a:rPr lang="zh-CN" altLang="en-US" dirty="0">
                <a:latin typeface="等线" panose="02010600030101010101" pitchFamily="2" charset="-122"/>
                <a:cs typeface="Times New Roman" panose="02020603050405020304" pitchFamily="18" charset="0"/>
              </a:rPr>
              <a:t>个值</a:t>
            </a:r>
            <a:r>
              <a:rPr lang="en-US" altLang="zh-CN" dirty="0">
                <a:latin typeface="等线" panose="02010600030101010101" pitchFamily="2" charset="-122"/>
                <a:cs typeface="Times New Roman" panose="02020603050405020304" pitchFamily="18" charset="0"/>
              </a:rPr>
              <a:t>=30</a:t>
            </a:r>
            <a:r>
              <a:rPr lang="zh-CN" altLang="en-US" dirty="0">
                <a:latin typeface="等线" panose="02010600030101010101" pitchFamily="2" charset="-122"/>
                <a:cs typeface="Times New Roman" panose="02020603050405020304" pitchFamily="18" charset="0"/>
              </a:rPr>
              <a:t>个</a:t>
            </a:r>
            <a:r>
              <a:rPr lang="en-US" altLang="zh-CN" dirty="0" err="1">
                <a:latin typeface="等线" panose="02010600030101010101" pitchFamily="2" charset="-122"/>
                <a:cs typeface="Times New Roman" panose="02020603050405020304" pitchFamily="18" charset="0"/>
              </a:rPr>
              <a:t>softmax</a:t>
            </a:r>
            <a:r>
              <a:rPr lang="zh-CN" altLang="en-US" dirty="0">
                <a:latin typeface="等线" panose="02010600030101010101" pitchFamily="2" charset="-122"/>
                <a:cs typeface="Times New Roman" panose="02020603050405020304" pitchFamily="18" charset="0"/>
              </a:rPr>
              <a:t>预测值 </a:t>
            </a:r>
            <a:endParaRPr lang="en-US" altLang="zh-CN" dirty="0">
              <a:latin typeface="等线" panose="02010600030101010101" pitchFamily="2" charset="-122"/>
              <a:cs typeface="Times New Roman" panose="02020603050405020304" pitchFamily="18" charset="0"/>
            </a:endParaRPr>
          </a:p>
          <a:p>
            <a:pPr>
              <a:lnSpc>
                <a:spcPct val="200000"/>
              </a:lnSpc>
            </a:pPr>
            <a:r>
              <a:rPr lang="zh-CN" altLang="en-US" sz="1600" b="1" dirty="0">
                <a:solidFill>
                  <a:srgbClr val="0070C0"/>
                </a:solidFill>
                <a:ea typeface="印品黑体" panose="00000500000000000000" pitchFamily="2" charset="-122"/>
              </a:rPr>
              <a:t>策略梯度算法</a:t>
            </a:r>
            <a:endParaRPr lang="en-US" altLang="zh-CN" sz="1600" b="1" dirty="0">
              <a:solidFill>
                <a:srgbClr val="0070C0"/>
              </a:solidFill>
              <a:ea typeface="印品黑体" panose="00000500000000000000" pitchFamily="2" charset="-122"/>
            </a:endParaRPr>
          </a:p>
          <a:p>
            <a:pPr>
              <a:lnSpc>
                <a:spcPct val="200000"/>
              </a:lnSpc>
            </a:pPr>
            <a:r>
              <a:rPr lang="zh-CN" altLang="en-US" dirty="0">
                <a:latin typeface="等线" panose="02010600030101010101" pitchFamily="2" charset="-122"/>
                <a:cs typeface="Times New Roman" panose="02020603050405020304" pitchFamily="18" charset="0"/>
              </a:rPr>
              <a:t>验证准确率充当奖励信号训练控制器模型</a:t>
            </a:r>
            <a:endParaRPr lang="zh-CN" altLang="en-US" dirty="0"/>
          </a:p>
        </p:txBody>
      </p:sp>
    </p:spTree>
    <p:extLst>
      <p:ext uri="{BB962C8B-B14F-4D97-AF65-F5344CB8AC3E}">
        <p14:creationId xmlns:p14="http://schemas.microsoft.com/office/powerpoint/2010/main" val="2829972222"/>
      </p:ext>
    </p:extLst>
  </p:cSld>
  <p:clrMapOvr>
    <a:masterClrMapping/>
  </p:clrMapOvr>
  <p:transition>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梯形 34"/>
          <p:cNvSpPr/>
          <p:nvPr/>
        </p:nvSpPr>
        <p:spPr>
          <a:xfrm rot="16200000">
            <a:off x="5577793" y="-324971"/>
            <a:ext cx="1718803" cy="5399903"/>
          </a:xfrm>
          <a:prstGeom prst="trapezoid">
            <a:avLst>
              <a:gd name="adj" fmla="val 16935"/>
            </a:avLst>
          </a:prstGeom>
          <a:solidFill>
            <a:srgbClr val="0078B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marL="0" marR="0" lvl="0" indent="0" algn="ctr" defTabSz="3429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印品黑体" panose="00000500000000000000" pitchFamily="2" charset="-122"/>
              <a:cs typeface="微软雅黑" panose="020B0503020204020204" pitchFamily="34" charset="-122"/>
            </a:endParaRPr>
          </a:p>
        </p:txBody>
      </p:sp>
      <p:sp>
        <p:nvSpPr>
          <p:cNvPr id="37" name="梯形 36"/>
          <p:cNvSpPr/>
          <p:nvPr/>
        </p:nvSpPr>
        <p:spPr>
          <a:xfrm rot="5400000">
            <a:off x="998730" y="477602"/>
            <a:ext cx="1758050" cy="3755509"/>
          </a:xfrm>
          <a:prstGeom prst="trapezoid">
            <a:avLst>
              <a:gd name="adj" fmla="val 17865"/>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marL="0" marR="0" lvl="0" indent="0" algn="ctr" defTabSz="3429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印品黑体" panose="00000500000000000000" pitchFamily="2" charset="-122"/>
              <a:cs typeface="微软雅黑" panose="020B0503020204020204" pitchFamily="34" charset="-122"/>
            </a:endParaRPr>
          </a:p>
        </p:txBody>
      </p:sp>
      <p:sp>
        <p:nvSpPr>
          <p:cNvPr id="27" name="文本框 2"/>
          <p:cNvSpPr txBox="1"/>
          <p:nvPr/>
        </p:nvSpPr>
        <p:spPr>
          <a:xfrm>
            <a:off x="2796809" y="1917123"/>
            <a:ext cx="937308" cy="900246"/>
          </a:xfrm>
          <a:prstGeom prst="rect">
            <a:avLst/>
          </a:prstGeom>
          <a:noFill/>
        </p:spPr>
        <p:txBody>
          <a:bodyPr wrap="none" lIns="68580" tIns="34290" rIns="68580" bIns="34290" rtlCol="0">
            <a:spAutoFit/>
          </a:body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70C0"/>
                </a:solidFill>
                <a:effectLst/>
                <a:uLnTx/>
                <a:uFillTx/>
                <a:latin typeface="微软雅黑" panose="020B0503020204020204" pitchFamily="34" charset="-122"/>
                <a:ea typeface="印品黑体" panose="00000500000000000000" pitchFamily="2" charset="-122"/>
                <a:cs typeface="微软雅黑" panose="020B0503020204020204" pitchFamily="34" charset="-122"/>
              </a:rPr>
              <a:t>Part</a:t>
            </a:r>
            <a:r>
              <a:rPr kumimoji="0" lang="en-US" altLang="zh-CN" sz="5400" b="1" i="0" u="none" strike="noStrike" kern="1200" cap="none" spc="0" normalizeH="0" baseline="0" noProof="0" dirty="0">
                <a:ln>
                  <a:noFill/>
                </a:ln>
                <a:solidFill>
                  <a:srgbClr val="0070C0"/>
                </a:solidFill>
                <a:effectLst/>
                <a:uLnTx/>
                <a:uFillTx/>
                <a:latin typeface="微软雅黑" panose="020B0503020204020204" pitchFamily="34" charset="-122"/>
                <a:ea typeface="印品黑体" panose="00000500000000000000" pitchFamily="2" charset="-122"/>
                <a:cs typeface="微软雅黑" panose="020B0503020204020204" pitchFamily="34" charset="-122"/>
              </a:rPr>
              <a:t>2</a:t>
            </a:r>
            <a:endParaRPr kumimoji="0" lang="zh-CN" altLang="en-US" sz="5400" b="1" i="0" u="none" strike="noStrike" kern="1200" cap="none" spc="0" normalizeH="0" baseline="0" noProof="0" dirty="0">
              <a:ln>
                <a:noFill/>
              </a:ln>
              <a:solidFill>
                <a:srgbClr val="0070C0"/>
              </a:solidFill>
              <a:effectLst/>
              <a:uLnTx/>
              <a:uFillTx/>
              <a:latin typeface="微软雅黑" panose="020B0503020204020204" pitchFamily="34" charset="-122"/>
              <a:ea typeface="印品黑体" panose="00000500000000000000" pitchFamily="2" charset="-122"/>
              <a:cs typeface="微软雅黑" panose="020B0503020204020204" pitchFamily="34" charset="-122"/>
            </a:endParaRPr>
          </a:p>
        </p:txBody>
      </p:sp>
      <p:sp>
        <p:nvSpPr>
          <p:cNvPr id="29" name="矩形 28"/>
          <p:cNvSpPr/>
          <p:nvPr/>
        </p:nvSpPr>
        <p:spPr>
          <a:xfrm>
            <a:off x="3737243" y="2041422"/>
            <a:ext cx="4972964" cy="1731243"/>
          </a:xfrm>
          <a:prstGeom prst="rect">
            <a:avLst/>
          </a:prstGeom>
        </p:spPr>
        <p:txBody>
          <a:bodyPr wrap="none" lIns="68580" tIns="34290" rIns="68580" bIns="34290">
            <a:spAutoFit/>
          </a:bodyPr>
          <a:lstStyle/>
          <a:p>
            <a:pPr>
              <a:defRPr/>
            </a:pPr>
            <a:r>
              <a:rPr lang="en-US" altLang="zh-CN" sz="3600" b="1" dirty="0">
                <a:solidFill>
                  <a:prstClr val="white"/>
                </a:solidFill>
                <a:latin typeface="微软雅黑" panose="020B0503020204020204" pitchFamily="34" charset="-122"/>
                <a:ea typeface="印品黑体" panose="00000500000000000000" pitchFamily="2" charset="-122"/>
                <a:cs typeface="微软雅黑" panose="020B0503020204020204" pitchFamily="34" charset="-122"/>
                <a:sym typeface="微软雅黑" panose="020B0503020204020204" pitchFamily="34" charset="-122"/>
              </a:rPr>
              <a:t>Faster </a:t>
            </a:r>
            <a:r>
              <a:rPr lang="en-US" altLang="zh-CN" sz="3600" b="1" dirty="0" err="1">
                <a:solidFill>
                  <a:prstClr val="white"/>
                </a:solidFill>
                <a:latin typeface="微软雅黑" panose="020B0503020204020204" pitchFamily="34" charset="-122"/>
                <a:ea typeface="印品黑体" panose="00000500000000000000" pitchFamily="2" charset="-122"/>
                <a:cs typeface="微软雅黑" panose="020B0503020204020204" pitchFamily="34" charset="-122"/>
                <a:sym typeface="微软雅黑" panose="020B0503020204020204" pitchFamily="34" charset="-122"/>
              </a:rPr>
              <a:t>AutoAugment</a:t>
            </a:r>
            <a:endParaRPr lang="zh-CN" altLang="en-US" sz="3600" b="1" dirty="0">
              <a:solidFill>
                <a:prstClr val="white"/>
              </a:solidFill>
              <a:latin typeface="微软雅黑" panose="020B0503020204020204" pitchFamily="34" charset="-122"/>
              <a:ea typeface="印品黑体" panose="00000500000000000000" pitchFamily="2" charset="-122"/>
              <a:cs typeface="微软雅黑" panose="020B0503020204020204" pitchFamily="34" charset="-122"/>
              <a:sym typeface="微软雅黑" panose="020B0503020204020204" pitchFamily="34" charset="-122"/>
            </a:endParaRPr>
          </a:p>
          <a:p>
            <a:pPr>
              <a:defRPr/>
            </a:pPr>
            <a:endParaRPr lang="zh-CN" altLang="en-US" sz="3600" b="1" dirty="0">
              <a:solidFill>
                <a:prstClr val="white"/>
              </a:solidFill>
              <a:latin typeface="微软雅黑" panose="020B0503020204020204" pitchFamily="34" charset="-122"/>
              <a:ea typeface="印品黑体" panose="00000500000000000000" pitchFamily="2" charset="-122"/>
              <a:cs typeface="微软雅黑" panose="020B0503020204020204" pitchFamily="34" charset="-122"/>
              <a:sym typeface="微软雅黑" panose="020B0503020204020204" pitchFamily="34" charset="-122"/>
            </a:endParaRPr>
          </a:p>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印品黑体" panose="00000500000000000000" pitchFamily="2" charset="-122"/>
              <a:cs typeface="微软雅黑" panose="020B0503020204020204" pitchFamily="34" charset="-122"/>
            </a:endParaRPr>
          </a:p>
        </p:txBody>
      </p:sp>
      <p:pic>
        <p:nvPicPr>
          <p:cNvPr id="3" name="图片 2" descr="资源 1"/>
          <p:cNvPicPr>
            <a:picLocks noChangeAspect="1"/>
          </p:cNvPicPr>
          <p:nvPr/>
        </p:nvPicPr>
        <p:blipFill>
          <a:blip r:embed="rId3"/>
          <a:srcRect r="43701"/>
          <a:stretch>
            <a:fillRect/>
          </a:stretch>
        </p:blipFill>
        <p:spPr>
          <a:xfrm>
            <a:off x="389255" y="2019300"/>
            <a:ext cx="2306955" cy="727710"/>
          </a:xfrm>
          <a:prstGeom prst="rect">
            <a:avLst/>
          </a:prstGeom>
        </p:spPr>
      </p:pic>
    </p:spTree>
  </p:cSld>
  <p:clrMapOvr>
    <a:masterClrMapping/>
  </p:clrMapOvr>
  <p:transition>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randombar(horizontal)">
                                      <p:cBhvr>
                                        <p:cTn id="14" dur="500"/>
                                        <p:tgtEl>
                                          <p:spTgt spid="2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ldLvl="0" animBg="1"/>
      <p:bldP spid="37" grpId="0" animBg="1"/>
      <p:bldP spid="27" grpId="0"/>
      <p:bldP spid="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46"/>
          <p:cNvSpPr>
            <a:spLocks noChangeArrowheads="1"/>
          </p:cNvSpPr>
          <p:nvPr/>
        </p:nvSpPr>
        <p:spPr bwMode="auto">
          <a:xfrm>
            <a:off x="476188" y="177842"/>
            <a:ext cx="3407980"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defRPr/>
            </a:pPr>
            <a:r>
              <a:rPr lang="en-US" altLang="zh-CN" sz="2400" b="1" dirty="0" err="1">
                <a:solidFill>
                  <a:srgbClr val="0070C0"/>
                </a:solidFill>
                <a:ea typeface="印品黑体" panose="00000500000000000000" pitchFamily="2" charset="-122"/>
                <a:cs typeface="微软雅黑" panose="020B0503020204020204" pitchFamily="34" charset="-122"/>
              </a:rPr>
              <a:t>Fatser</a:t>
            </a:r>
            <a:r>
              <a:rPr lang="en-US" altLang="zh-CN" sz="2400" b="1" dirty="0">
                <a:solidFill>
                  <a:srgbClr val="0070C0"/>
                </a:solidFill>
                <a:ea typeface="印品黑体" panose="00000500000000000000" pitchFamily="2" charset="-122"/>
                <a:cs typeface="微软雅黑" panose="020B0503020204020204" pitchFamily="34" charset="-122"/>
              </a:rPr>
              <a:t> </a:t>
            </a:r>
            <a:r>
              <a:rPr lang="en-US" altLang="zh-CN" sz="2400" b="1" dirty="0" err="1">
                <a:solidFill>
                  <a:srgbClr val="0070C0"/>
                </a:solidFill>
                <a:ea typeface="印品黑体" panose="00000500000000000000" pitchFamily="2" charset="-122"/>
                <a:cs typeface="微软雅黑" panose="020B0503020204020204" pitchFamily="34" charset="-122"/>
              </a:rPr>
              <a:t>AutoAugment</a:t>
            </a:r>
            <a:endParaRPr kumimoji="0" lang="zh-CN" altLang="en-US" sz="2400" b="1" i="0" u="none" strike="noStrike" kern="1200" cap="none" spc="0" normalizeH="0" baseline="0" noProof="0" dirty="0">
              <a:ln>
                <a:noFill/>
              </a:ln>
              <a:solidFill>
                <a:srgbClr val="0070C0"/>
              </a:solidFill>
              <a:effectLst/>
              <a:uLnTx/>
              <a:uFillTx/>
              <a:ea typeface="印品黑体" panose="00000500000000000000" pitchFamily="2" charset="-122"/>
              <a:cs typeface="微软雅黑" panose="020B0503020204020204" pitchFamily="34" charset="-122"/>
              <a:sym typeface="Calibri" panose="020F0502020204030204" pitchFamily="34" charset="0"/>
            </a:endParaRPr>
          </a:p>
        </p:txBody>
      </p:sp>
      <p:sp>
        <p:nvSpPr>
          <p:cNvPr id="27"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3429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800" b="0" i="0" u="none" strike="noStrike" kern="1200" cap="none" spc="0" normalizeH="0" baseline="0" noProof="0" dirty="0">
              <a:ln>
                <a:noFill/>
              </a:ln>
              <a:solidFill>
                <a:srgbClr val="FFFFFF"/>
              </a:solidFill>
              <a:effectLst/>
              <a:uLnTx/>
              <a:uFillTx/>
              <a:latin typeface="印品黑体" panose="00000500000000000000" pitchFamily="2" charset="-122"/>
              <a:ea typeface="印品黑体" panose="00000500000000000000" pitchFamily="2" charset="-122"/>
              <a:cs typeface="微软雅黑" panose="020B0503020204020204" pitchFamily="34" charset="-122"/>
              <a:sym typeface="微软雅黑" panose="020B0503020204020204" pitchFamily="34" charset="-122"/>
            </a:endParaRPr>
          </a:p>
        </p:txBody>
      </p:sp>
      <p:pic>
        <p:nvPicPr>
          <p:cNvPr id="3" name="图片 2" descr="资源 1"/>
          <p:cNvPicPr>
            <a:picLocks noChangeAspect="1"/>
          </p:cNvPicPr>
          <p:nvPr/>
        </p:nvPicPr>
        <p:blipFill>
          <a:blip r:embed="rId3"/>
          <a:srcRect r="43701"/>
          <a:stretch>
            <a:fillRect/>
          </a:stretch>
        </p:blipFill>
        <p:spPr>
          <a:xfrm>
            <a:off x="7333615" y="224790"/>
            <a:ext cx="1501775" cy="473710"/>
          </a:xfrm>
          <a:prstGeom prst="rect">
            <a:avLst/>
          </a:prstGeom>
        </p:spPr>
      </p:pic>
      <p:sp>
        <p:nvSpPr>
          <p:cNvPr id="22" name="矩形 21">
            <a:extLst>
              <a:ext uri="{FF2B5EF4-FFF2-40B4-BE49-F238E27FC236}">
                <a16:creationId xmlns:a16="http://schemas.microsoft.com/office/drawing/2014/main" id="{E7443F81-5731-4CFF-A58E-23EECBFD98F9}"/>
              </a:ext>
            </a:extLst>
          </p:cNvPr>
          <p:cNvSpPr/>
          <p:nvPr/>
        </p:nvSpPr>
        <p:spPr>
          <a:xfrm>
            <a:off x="3447720" y="172305"/>
            <a:ext cx="3407980" cy="394660"/>
          </a:xfrm>
          <a:prstGeom prst="rect">
            <a:avLst/>
          </a:prstGeom>
        </p:spPr>
        <p:txBody>
          <a:bodyPr wrap="square" lIns="68580" tIns="34290" rIns="68580" bIns="34290">
            <a:spAutoFit/>
          </a:bodyPr>
          <a:lstStyle/>
          <a:p>
            <a:pPr lvl="0" algn="ctr">
              <a:lnSpc>
                <a:spcPct val="150000"/>
              </a:lnSpc>
              <a:spcBef>
                <a:spcPct val="0"/>
              </a:spcBef>
              <a:defRPr/>
            </a:pPr>
            <a:r>
              <a:rPr lang="en-US" altLang="zh-CN" sz="16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a:t>Fast </a:t>
            </a:r>
            <a:r>
              <a:rPr lang="en-US" altLang="zh-CN" sz="1600" dirty="0" err="1"/>
              <a:t>AutoAugmen</a:t>
            </a:r>
            <a:r>
              <a:rPr lang="en-US" altLang="zh-CN" sz="16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a:t>
            </a:r>
            <a:endPar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矩形 1">
            <a:extLst>
              <a:ext uri="{FF2B5EF4-FFF2-40B4-BE49-F238E27FC236}">
                <a16:creationId xmlns:a16="http://schemas.microsoft.com/office/drawing/2014/main" id="{150BCCA6-552A-462B-A9DF-7485E74A825A}"/>
              </a:ext>
            </a:extLst>
          </p:cNvPr>
          <p:cNvSpPr/>
          <p:nvPr/>
        </p:nvSpPr>
        <p:spPr>
          <a:xfrm>
            <a:off x="501585" y="698500"/>
            <a:ext cx="7299756" cy="4453142"/>
          </a:xfrm>
          <a:prstGeom prst="rect">
            <a:avLst/>
          </a:prstGeom>
        </p:spPr>
        <p:txBody>
          <a:bodyPr wrap="square">
            <a:spAutoFit/>
          </a:bodyPr>
          <a:lstStyle/>
          <a:p>
            <a:pPr fontAlgn="base">
              <a:lnSpc>
                <a:spcPct val="125000"/>
              </a:lnSpc>
              <a:spcBef>
                <a:spcPct val="0"/>
              </a:spcBef>
              <a:spcAft>
                <a:spcPct val="0"/>
              </a:spcAft>
              <a:defRPr/>
            </a:pPr>
            <a:r>
              <a:rPr lang="zh-CN" altLang="en-US" sz="1600" b="1" dirty="0">
                <a:solidFill>
                  <a:srgbClr val="0070C0"/>
                </a:solidFill>
                <a:ea typeface="印品黑体" panose="00000500000000000000" pitchFamily="2" charset="-122"/>
              </a:rPr>
              <a:t>背景</a:t>
            </a:r>
            <a:r>
              <a:rPr lang="zh-CN" altLang="en-US" sz="1600" dirty="0"/>
              <a:t>：</a:t>
            </a:r>
            <a:endParaRPr lang="en-US" altLang="zh-CN" sz="1600" dirty="0"/>
          </a:p>
          <a:p>
            <a:pPr fontAlgn="base">
              <a:lnSpc>
                <a:spcPct val="125000"/>
              </a:lnSpc>
              <a:spcBef>
                <a:spcPct val="0"/>
              </a:spcBef>
              <a:spcAft>
                <a:spcPct val="0"/>
              </a:spcAft>
              <a:defRPr/>
            </a:pPr>
            <a:r>
              <a:rPr lang="zh-CN" altLang="en-US" dirty="0"/>
              <a:t>即使是目标数据集和网络都较小型时，</a:t>
            </a:r>
            <a:r>
              <a:rPr lang="en-US" altLang="zh-CN" dirty="0" err="1"/>
              <a:t>AutoAugment</a:t>
            </a:r>
            <a:r>
              <a:rPr lang="zh-CN" altLang="en-US" dirty="0"/>
              <a:t>算法的训练运算速度也很慢</a:t>
            </a:r>
            <a:endParaRPr lang="en-US" altLang="zh-CN" dirty="0"/>
          </a:p>
          <a:p>
            <a:pPr fontAlgn="base">
              <a:lnSpc>
                <a:spcPct val="125000"/>
              </a:lnSpc>
              <a:spcBef>
                <a:spcPct val="0"/>
              </a:spcBef>
              <a:spcAft>
                <a:spcPct val="0"/>
              </a:spcAft>
              <a:defRPr/>
            </a:pPr>
            <a:r>
              <a:rPr lang="en-US" altLang="zh-CN" dirty="0"/>
              <a:t> </a:t>
            </a:r>
            <a:r>
              <a:rPr lang="en-US" altLang="zh-CN" b="1" dirty="0">
                <a:solidFill>
                  <a:srgbClr val="0070C0"/>
                </a:solidFill>
                <a:ea typeface="印品黑体" panose="00000500000000000000" pitchFamily="2" charset="-122"/>
              </a:rPr>
              <a:t>--&gt;</a:t>
            </a:r>
            <a:r>
              <a:rPr lang="zh-CN" altLang="en-US" b="1" dirty="0">
                <a:solidFill>
                  <a:srgbClr val="0070C0"/>
                </a:solidFill>
                <a:ea typeface="印品黑体" panose="00000500000000000000" pitchFamily="2" charset="-122"/>
              </a:rPr>
              <a:t>提高小规模训练的效率</a:t>
            </a:r>
            <a:endParaRPr lang="en-US" altLang="zh-CN" b="1" dirty="0">
              <a:solidFill>
                <a:srgbClr val="0070C0"/>
              </a:solidFill>
              <a:ea typeface="印品黑体" panose="00000500000000000000" pitchFamily="2" charset="-122"/>
            </a:endParaRPr>
          </a:p>
          <a:p>
            <a:pPr fontAlgn="base">
              <a:lnSpc>
                <a:spcPct val="125000"/>
              </a:lnSpc>
              <a:spcBef>
                <a:spcPts val="1200"/>
              </a:spcBef>
              <a:spcAft>
                <a:spcPct val="0"/>
              </a:spcAft>
              <a:defRPr/>
            </a:pPr>
            <a:r>
              <a:rPr lang="zh-CN" altLang="en-US" sz="1600" b="1" dirty="0">
                <a:solidFill>
                  <a:srgbClr val="0070C0"/>
                </a:solidFill>
                <a:ea typeface="印品黑体" panose="00000500000000000000" pitchFamily="2" charset="-122"/>
              </a:rPr>
              <a:t>相关工作借鉴：</a:t>
            </a:r>
            <a:endParaRPr lang="en-US" altLang="zh-CN" sz="1600" b="1" dirty="0">
              <a:solidFill>
                <a:srgbClr val="0070C0"/>
              </a:solidFill>
              <a:ea typeface="印品黑体" panose="00000500000000000000" pitchFamily="2" charset="-122"/>
            </a:endParaRPr>
          </a:p>
          <a:p>
            <a:pPr marL="285750" indent="-285750" fontAlgn="base">
              <a:lnSpc>
                <a:spcPct val="125000"/>
              </a:lnSpc>
              <a:spcBef>
                <a:spcPts val="1200"/>
              </a:spcBef>
              <a:spcAft>
                <a:spcPct val="0"/>
              </a:spcAft>
              <a:buFont typeface="Arial" panose="020B0604020202020204" pitchFamily="34" charset="0"/>
              <a:buChar char="•"/>
              <a:defRPr/>
            </a:pPr>
            <a:r>
              <a:rPr lang="en-US" altLang="zh-CN" b="1" dirty="0" err="1">
                <a:solidFill>
                  <a:srgbClr val="0070C0"/>
                </a:solidFill>
                <a:ea typeface="印品黑体" panose="00000500000000000000" pitchFamily="2" charset="-122"/>
              </a:rPr>
              <a:t>AutoAugment</a:t>
            </a:r>
            <a:r>
              <a:rPr lang="en-US" altLang="zh-CN" b="1" dirty="0">
                <a:solidFill>
                  <a:srgbClr val="0070C0"/>
                </a:solidFill>
                <a:ea typeface="印品黑体" panose="00000500000000000000" pitchFamily="2" charset="-122"/>
              </a:rPr>
              <a:t> -&gt;</a:t>
            </a:r>
            <a:r>
              <a:rPr lang="zh-CN" altLang="en-US" b="1" dirty="0">
                <a:solidFill>
                  <a:srgbClr val="0070C0"/>
                </a:solidFill>
                <a:ea typeface="印品黑体" panose="00000500000000000000" pitchFamily="2" charset="-122"/>
              </a:rPr>
              <a:t>搜索空间</a:t>
            </a:r>
            <a:r>
              <a:rPr lang="en-US" altLang="zh-CN" b="1" dirty="0">
                <a:solidFill>
                  <a:srgbClr val="0070C0"/>
                </a:solidFill>
                <a:ea typeface="印品黑体" panose="00000500000000000000" pitchFamily="2" charset="-122"/>
              </a:rPr>
              <a:t>+</a:t>
            </a:r>
            <a:r>
              <a:rPr lang="zh-CN" altLang="en-US" b="1" dirty="0">
                <a:solidFill>
                  <a:srgbClr val="0070C0"/>
                </a:solidFill>
                <a:ea typeface="印品黑体" panose="00000500000000000000" pitchFamily="2" charset="-122"/>
              </a:rPr>
              <a:t>搜素算法</a:t>
            </a:r>
            <a:endParaRPr lang="en-US" altLang="zh-CN" b="1" dirty="0">
              <a:solidFill>
                <a:srgbClr val="0070C0"/>
              </a:solidFill>
              <a:ea typeface="印品黑体" panose="00000500000000000000" pitchFamily="2" charset="-122"/>
            </a:endParaRPr>
          </a:p>
          <a:p>
            <a:pPr marL="285750" indent="-285750" fontAlgn="base">
              <a:lnSpc>
                <a:spcPct val="125000"/>
              </a:lnSpc>
              <a:spcBef>
                <a:spcPts val="1200"/>
              </a:spcBef>
              <a:spcAft>
                <a:spcPct val="0"/>
              </a:spcAft>
              <a:buFont typeface="Arial" panose="020B0604020202020204" pitchFamily="34" charset="0"/>
              <a:buChar char="•"/>
              <a:defRPr/>
            </a:pPr>
            <a:r>
              <a:rPr lang="en-US" altLang="zh-CN" b="1" dirty="0">
                <a:solidFill>
                  <a:srgbClr val="0070C0"/>
                </a:solidFill>
                <a:ea typeface="印品黑体" panose="00000500000000000000" pitchFamily="2" charset="-122"/>
              </a:rPr>
              <a:t>Population Based Augmentation(PBA)</a:t>
            </a:r>
            <a:r>
              <a:rPr lang="en-US" altLang="zh-CN" dirty="0"/>
              <a:t> </a:t>
            </a:r>
            <a:r>
              <a:rPr lang="zh-CN" altLang="en-US" dirty="0"/>
              <a:t>（提出基于总体的超参数调优训练方法）</a:t>
            </a:r>
            <a:endParaRPr lang="en-US" altLang="zh-CN" dirty="0"/>
          </a:p>
          <a:p>
            <a:pPr fontAlgn="base">
              <a:lnSpc>
                <a:spcPct val="125000"/>
              </a:lnSpc>
              <a:spcBef>
                <a:spcPts val="1200"/>
              </a:spcBef>
              <a:spcAft>
                <a:spcPct val="0"/>
              </a:spcAft>
              <a:defRPr/>
            </a:pPr>
            <a:r>
              <a:rPr lang="en-US" altLang="zh-CN" dirty="0">
                <a:sym typeface="Wingdings" panose="05000000000000000000" pitchFamily="2" charset="2"/>
              </a:rPr>
              <a:t> </a:t>
            </a:r>
            <a:r>
              <a:rPr lang="zh-CN" altLang="en-US" dirty="0"/>
              <a:t>直接搜索增强策略，该策略通过单个模型最大化增强拆分的分配与另一个未增强拆分的分配之间的匹配。？？</a:t>
            </a:r>
            <a:endParaRPr lang="en-US" altLang="zh-CN" dirty="0"/>
          </a:p>
          <a:p>
            <a:pPr marL="285750" indent="-285750" fontAlgn="base">
              <a:lnSpc>
                <a:spcPct val="125000"/>
              </a:lnSpc>
              <a:spcBef>
                <a:spcPts val="1200"/>
              </a:spcBef>
              <a:spcAft>
                <a:spcPct val="0"/>
              </a:spcAft>
              <a:buFont typeface="Arial" panose="020B0604020202020204" pitchFamily="34" charset="0"/>
              <a:buChar char="•"/>
              <a:defRPr/>
            </a:pPr>
            <a:r>
              <a:rPr lang="en-US" altLang="zh-CN" b="1" dirty="0">
                <a:solidFill>
                  <a:srgbClr val="0070C0"/>
                </a:solidFill>
                <a:ea typeface="印品黑体" panose="00000500000000000000" pitchFamily="2" charset="-122"/>
              </a:rPr>
              <a:t>Bayesian DA </a:t>
            </a:r>
            <a:r>
              <a:rPr lang="zh-CN" altLang="en-US" dirty="0"/>
              <a:t>（具体是什么？好好了解） 主要启发于</a:t>
            </a:r>
            <a:endParaRPr lang="en-US" altLang="zh-CN" dirty="0"/>
          </a:p>
          <a:p>
            <a:pPr fontAlgn="base">
              <a:lnSpc>
                <a:spcPct val="125000"/>
              </a:lnSpc>
              <a:spcBef>
                <a:spcPts val="1200"/>
              </a:spcBef>
              <a:spcAft>
                <a:spcPct val="0"/>
              </a:spcAft>
              <a:defRPr/>
            </a:pPr>
            <a:r>
              <a:rPr lang="en-US" altLang="zh-CN" dirty="0">
                <a:sym typeface="Wingdings" panose="05000000000000000000" pitchFamily="2" charset="2"/>
              </a:rPr>
              <a:t> </a:t>
            </a:r>
            <a:r>
              <a:rPr lang="zh-CN" altLang="en-US" dirty="0"/>
              <a:t>通过学习将扩增数据视为训练数据的缺失数据点的扩增策略来提高给定网络的泛化性能。</a:t>
            </a:r>
            <a:endParaRPr lang="en-US" altLang="zh-CN" dirty="0"/>
          </a:p>
          <a:p>
            <a:pPr marL="285750" indent="-285750" fontAlgn="base">
              <a:lnSpc>
                <a:spcPct val="125000"/>
              </a:lnSpc>
              <a:spcBef>
                <a:spcPts val="1200"/>
              </a:spcBef>
              <a:spcAft>
                <a:spcPct val="0"/>
              </a:spcAft>
              <a:buFont typeface="Arial" panose="020B0604020202020204" pitchFamily="34" charset="0"/>
              <a:buChar char="•"/>
              <a:defRPr/>
            </a:pPr>
            <a:r>
              <a:rPr lang="zh-CN" altLang="en-US" dirty="0"/>
              <a:t>通过在策略搜索阶段通过贝叶斯优化对一系列推理时间扩充进行开发和探索来恢复那些丢失的数据点。</a:t>
            </a:r>
            <a:endParaRPr lang="zh-CN" altLang="zh-CN" dirty="0"/>
          </a:p>
        </p:txBody>
      </p:sp>
    </p:spTree>
    <p:extLst>
      <p:ext uri="{BB962C8B-B14F-4D97-AF65-F5344CB8AC3E}">
        <p14:creationId xmlns:p14="http://schemas.microsoft.com/office/powerpoint/2010/main" val="653487600"/>
      </p:ext>
    </p:extLst>
  </p:cSld>
  <p:clrMapOvr>
    <a:masterClrMapping/>
  </p:clrMapOvr>
  <p:transition>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childTnLst>
                          </p:cTn>
                        </p:par>
                        <p:par>
                          <p:cTn id="13" fill="hold">
                            <p:stCondLst>
                              <p:cond delay="1000"/>
                            </p:stCondLst>
                            <p:childTnLst>
                              <p:par>
                                <p:cTn id="14" presetID="14" presetClass="entr" presetSubtype="10"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randombar(horizontal)">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xEl>
                                              <p:pRg st="0" end="0"/>
                                            </p:txEl>
                                          </p:spTgt>
                                        </p:tgtEl>
                                        <p:attrNameLst>
                                          <p:attrName>style.visibility</p:attrName>
                                        </p:attrNameLst>
                                      </p:cBhvr>
                                      <p:to>
                                        <p:strVal val="visible"/>
                                      </p:to>
                                    </p:set>
                                    <p:animEffect transition="in" filter="fade">
                                      <p:cBhvr>
                                        <p:cTn id="21" dur="500"/>
                                        <p:tgtEl>
                                          <p:spTgt spid="2">
                                            <p:txEl>
                                              <p:pRg st="0" end="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
                                            <p:txEl>
                                              <p:pRg st="1" end="1"/>
                                            </p:txEl>
                                          </p:spTgt>
                                        </p:tgtEl>
                                        <p:attrNameLst>
                                          <p:attrName>style.visibility</p:attrName>
                                        </p:attrNameLst>
                                      </p:cBhvr>
                                      <p:to>
                                        <p:strVal val="visible"/>
                                      </p:to>
                                    </p:set>
                                    <p:animEffect transition="in" filter="fade">
                                      <p:cBhvr>
                                        <p:cTn id="24" dur="500"/>
                                        <p:tgtEl>
                                          <p:spTgt spid="2">
                                            <p:txEl>
                                              <p:pRg st="1" end="1"/>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fade">
                                      <p:cBhvr>
                                        <p:cTn id="27" dur="500"/>
                                        <p:tgtEl>
                                          <p:spTgt spid="2">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3" end="3"/>
                                            </p:txEl>
                                          </p:spTgt>
                                        </p:tgtEl>
                                        <p:attrNameLst>
                                          <p:attrName>style.visibility</p:attrName>
                                        </p:attrNameLst>
                                      </p:cBhvr>
                                      <p:to>
                                        <p:strVal val="visible"/>
                                      </p:to>
                                    </p:set>
                                    <p:animEffect transition="in" filter="fade">
                                      <p:cBhvr>
                                        <p:cTn id="32" dur="500"/>
                                        <p:tgtEl>
                                          <p:spTgt spid="2">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4" end="4"/>
                                            </p:txEl>
                                          </p:spTgt>
                                        </p:tgtEl>
                                        <p:attrNameLst>
                                          <p:attrName>style.visibility</p:attrName>
                                        </p:attrNameLst>
                                      </p:cBhvr>
                                      <p:to>
                                        <p:strVal val="visible"/>
                                      </p:to>
                                    </p:set>
                                    <p:animEffect transition="in" filter="fade">
                                      <p:cBhvr>
                                        <p:cTn id="37" dur="500"/>
                                        <p:tgtEl>
                                          <p:spTgt spid="2">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
                                            <p:txEl>
                                              <p:pRg st="6" end="6"/>
                                            </p:txEl>
                                          </p:spTgt>
                                        </p:tgtEl>
                                        <p:attrNameLst>
                                          <p:attrName>style.visibility</p:attrName>
                                        </p:attrNameLst>
                                      </p:cBhvr>
                                      <p:to>
                                        <p:strVal val="visible"/>
                                      </p:to>
                                    </p:set>
                                    <p:animEffect transition="in" filter="fade">
                                      <p:cBhvr>
                                        <p:cTn id="47" dur="500"/>
                                        <p:tgtEl>
                                          <p:spTgt spid="2">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
                                            <p:txEl>
                                              <p:pRg st="7" end="7"/>
                                            </p:txEl>
                                          </p:spTgt>
                                        </p:tgtEl>
                                        <p:attrNameLst>
                                          <p:attrName>style.visibility</p:attrName>
                                        </p:attrNameLst>
                                      </p:cBhvr>
                                      <p:to>
                                        <p:strVal val="visible"/>
                                      </p:to>
                                    </p:set>
                                    <p:animEffect transition="in" filter="fade">
                                      <p:cBhvr>
                                        <p:cTn id="52" dur="500"/>
                                        <p:tgtEl>
                                          <p:spTgt spid="2">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
                                            <p:txEl>
                                              <p:pRg st="8" end="8"/>
                                            </p:txEl>
                                          </p:spTgt>
                                        </p:tgtEl>
                                        <p:attrNameLst>
                                          <p:attrName>style.visibility</p:attrName>
                                        </p:attrNameLst>
                                      </p:cBhvr>
                                      <p:to>
                                        <p:strVal val="visible"/>
                                      </p:to>
                                    </p:set>
                                    <p:animEffect transition="in" filter="fade">
                                      <p:cBhvr>
                                        <p:cTn id="57" dur="500"/>
                                        <p:tgtEl>
                                          <p:spTgt spid="2">
                                            <p:txEl>
                                              <p:pRg st="8" end="8"/>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
                                            <p:txEl>
                                              <p:pRg st="9" end="9"/>
                                            </p:txEl>
                                          </p:spTgt>
                                        </p:tgtEl>
                                        <p:attrNameLst>
                                          <p:attrName>style.visibility</p:attrName>
                                        </p:attrNameLst>
                                      </p:cBhvr>
                                      <p:to>
                                        <p:strVal val="visible"/>
                                      </p:to>
                                    </p:set>
                                    <p:animEffect transition="in" filter="fade">
                                      <p:cBhvr>
                                        <p:cTn id="62"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defRPr/>
            </a:pPr>
            <a:r>
              <a:rPr kumimoji="0" lang="zh-CN" altLang="en-US" sz="2400" b="1" i="0" u="none" strike="noStrike" kern="1200" cap="none" spc="0" normalizeH="0" baseline="0" noProof="0" dirty="0">
                <a:ln>
                  <a:noFill/>
                </a:ln>
                <a:solidFill>
                  <a:srgbClr val="0070C0"/>
                </a:solidFill>
                <a:effectLst/>
                <a:uLnTx/>
                <a:uFillTx/>
                <a:ea typeface="印品黑体" panose="00000500000000000000" pitchFamily="2" charset="-122"/>
                <a:cs typeface="微软雅黑" panose="020B0503020204020204" pitchFamily="34" charset="-122"/>
                <a:sym typeface="Calibri" panose="020F0502020204030204" pitchFamily="34" charset="0"/>
              </a:rPr>
              <a:t>搜索空间</a:t>
            </a:r>
          </a:p>
        </p:txBody>
      </p:sp>
      <p:sp>
        <p:nvSpPr>
          <p:cNvPr id="27"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3429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800" b="0" i="0" u="none" strike="noStrike" kern="1200" cap="none" spc="0" normalizeH="0" baseline="0" noProof="0" dirty="0">
              <a:ln>
                <a:noFill/>
              </a:ln>
              <a:solidFill>
                <a:srgbClr val="FFFFFF"/>
              </a:solidFill>
              <a:effectLst/>
              <a:uLnTx/>
              <a:uFillTx/>
              <a:latin typeface="印品黑体" panose="00000500000000000000" pitchFamily="2" charset="-122"/>
              <a:ea typeface="印品黑体" panose="00000500000000000000" pitchFamily="2" charset="-122"/>
              <a:cs typeface="微软雅黑" panose="020B0503020204020204" pitchFamily="34" charset="-122"/>
              <a:sym typeface="微软雅黑" panose="020B0503020204020204" pitchFamily="34" charset="-122"/>
            </a:endParaRPr>
          </a:p>
        </p:txBody>
      </p:sp>
      <p:pic>
        <p:nvPicPr>
          <p:cNvPr id="3" name="图片 2" descr="资源 1"/>
          <p:cNvPicPr>
            <a:picLocks noChangeAspect="1"/>
          </p:cNvPicPr>
          <p:nvPr/>
        </p:nvPicPr>
        <p:blipFill>
          <a:blip r:embed="rId3"/>
          <a:srcRect r="43701"/>
          <a:stretch>
            <a:fillRect/>
          </a:stretch>
        </p:blipFill>
        <p:spPr>
          <a:xfrm>
            <a:off x="7333615" y="224790"/>
            <a:ext cx="1501775" cy="473710"/>
          </a:xfrm>
          <a:prstGeom prst="rect">
            <a:avLst/>
          </a:prstGeom>
        </p:spPr>
      </p:pic>
      <p:graphicFrame>
        <p:nvGraphicFramePr>
          <p:cNvPr id="5" name="表格 5">
            <a:extLst>
              <a:ext uri="{FF2B5EF4-FFF2-40B4-BE49-F238E27FC236}">
                <a16:creationId xmlns:a16="http://schemas.microsoft.com/office/drawing/2014/main" id="{404BFF7C-EFE6-4A1F-96ED-EA124416978A}"/>
              </a:ext>
            </a:extLst>
          </p:cNvPr>
          <p:cNvGraphicFramePr>
            <a:graphicFrameLocks noGrp="1"/>
          </p:cNvGraphicFramePr>
          <p:nvPr>
            <p:extLst>
              <p:ext uri="{D42A27DB-BD31-4B8C-83A1-F6EECF244321}">
                <p14:modId xmlns:p14="http://schemas.microsoft.com/office/powerpoint/2010/main" val="3973001310"/>
              </p:ext>
            </p:extLst>
          </p:nvPr>
        </p:nvGraphicFramePr>
        <p:xfrm>
          <a:off x="668869" y="3685508"/>
          <a:ext cx="7585403" cy="1320448"/>
        </p:xfrm>
        <a:graphic>
          <a:graphicData uri="http://schemas.openxmlformats.org/drawingml/2006/table">
            <a:tbl>
              <a:tblPr firstRow="1" bandRow="1">
                <a:tableStyleId>{BDBED569-4797-4DF1-A0F4-6AAB3CD982D8}</a:tableStyleId>
              </a:tblPr>
              <a:tblGrid>
                <a:gridCol w="3880904">
                  <a:extLst>
                    <a:ext uri="{9D8B030D-6E8A-4147-A177-3AD203B41FA5}">
                      <a16:colId xmlns:a16="http://schemas.microsoft.com/office/drawing/2014/main" val="4203463581"/>
                    </a:ext>
                  </a:extLst>
                </a:gridCol>
                <a:gridCol w="3704499">
                  <a:extLst>
                    <a:ext uri="{9D8B030D-6E8A-4147-A177-3AD203B41FA5}">
                      <a16:colId xmlns:a16="http://schemas.microsoft.com/office/drawing/2014/main" val="3617410947"/>
                    </a:ext>
                  </a:extLst>
                </a:gridCol>
              </a:tblGrid>
              <a:tr h="345974">
                <a:tc>
                  <a:txBody>
                    <a:bodyPr/>
                    <a:lstStyle/>
                    <a:p>
                      <a:pPr algn="ctr">
                        <a:lnSpc>
                          <a:spcPct val="100000"/>
                        </a:lnSpc>
                      </a:pPr>
                      <a:r>
                        <a:rPr lang="en-US" altLang="zh-CN" sz="1200" dirty="0" err="1"/>
                        <a:t>AutoAugment</a:t>
                      </a:r>
                      <a:endParaRPr lang="zh-CN"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200" dirty="0"/>
                        <a:t>Faster </a:t>
                      </a:r>
                      <a:r>
                        <a:rPr lang="en-US" altLang="zh-CN" sz="1200" dirty="0" err="1"/>
                        <a:t>AutoAugment</a:t>
                      </a:r>
                      <a:endParaRPr lang="zh-CN" altLang="en-US" sz="1200" dirty="0"/>
                    </a:p>
                  </a:txBody>
                  <a:tcPr anchor="ctr"/>
                </a:tc>
                <a:extLst>
                  <a:ext uri="{0D108BD9-81ED-4DB2-BD59-A6C34878D82A}">
                    <a16:rowId xmlns:a16="http://schemas.microsoft.com/office/drawing/2014/main" val="1005552323"/>
                  </a:ext>
                </a:extLst>
              </a:tr>
              <a:tr h="330539">
                <a:tc gridSpan="2">
                  <a:txBody>
                    <a:bodyPr/>
                    <a:lstStyle/>
                    <a:p>
                      <a:pPr algn="ctr">
                        <a:lnSpc>
                          <a:spcPct val="100000"/>
                        </a:lnSpc>
                      </a:pPr>
                      <a:r>
                        <a:rPr lang="zh-CN" altLang="en-US" sz="1200" kern="1200" dirty="0">
                          <a:solidFill>
                            <a:schemeClr val="tx1"/>
                          </a:solidFill>
                          <a:latin typeface="+mn-lt"/>
                          <a:ea typeface="+mn-ea"/>
                          <a:cs typeface="+mn-cs"/>
                        </a:rPr>
                        <a:t>每个操作与两个超参数相关联：</a:t>
                      </a:r>
                      <a:r>
                        <a:rPr lang="en-US" altLang="zh-CN" sz="1200" kern="1200" dirty="0">
                          <a:solidFill>
                            <a:schemeClr val="tx1"/>
                          </a:solidFill>
                          <a:latin typeface="+mn-lt"/>
                          <a:ea typeface="+mn-ea"/>
                          <a:cs typeface="+mn-cs"/>
                        </a:rPr>
                        <a:t>1</a:t>
                      </a:r>
                      <a:r>
                        <a:rPr lang="zh-CN" altLang="en-US" sz="1200" kern="1200" dirty="0">
                          <a:solidFill>
                            <a:schemeClr val="tx1"/>
                          </a:solidFill>
                          <a:latin typeface="+mn-lt"/>
                          <a:ea typeface="+mn-ea"/>
                          <a:cs typeface="+mn-cs"/>
                        </a:rPr>
                        <a:t>）选择概率 </a:t>
                      </a:r>
                      <a:r>
                        <a:rPr lang="en-US" altLang="zh-CN" sz="1200" kern="1200" dirty="0">
                          <a:solidFill>
                            <a:schemeClr val="tx1"/>
                          </a:solidFill>
                          <a:latin typeface="+mn-lt"/>
                          <a:ea typeface="+mn-ea"/>
                          <a:cs typeface="+mn-cs"/>
                        </a:rPr>
                        <a:t>2</a:t>
                      </a:r>
                      <a:r>
                        <a:rPr lang="zh-CN" altLang="en-US" sz="1200" kern="1200" dirty="0">
                          <a:solidFill>
                            <a:schemeClr val="tx1"/>
                          </a:solidFill>
                          <a:latin typeface="+mn-lt"/>
                          <a:ea typeface="+mn-ea"/>
                          <a:cs typeface="+mn-cs"/>
                        </a:rPr>
                        <a:t>）操作幅值。</a:t>
                      </a:r>
                      <a:endParaRPr lang="en-US" altLang="zh-CN" sz="1200" kern="1200" dirty="0">
                        <a:solidFill>
                          <a:schemeClr val="tx1"/>
                        </a:solidFill>
                        <a:latin typeface="+mn-lt"/>
                        <a:ea typeface="+mn-ea"/>
                        <a:cs typeface="+mn-cs"/>
                      </a:endParaRPr>
                    </a:p>
                  </a:txBody>
                  <a:tcPr anchor="ctr"/>
                </a:tc>
                <a:tc hMerge="1">
                  <a:txBody>
                    <a:bodyPr/>
                    <a:lstStyle/>
                    <a:p>
                      <a:pPr algn="l"/>
                      <a:endParaRPr lang="zh-CN" altLang="en-US" dirty="0"/>
                    </a:p>
                  </a:txBody>
                  <a:tcPr/>
                </a:tc>
                <a:extLst>
                  <a:ext uri="{0D108BD9-81ED-4DB2-BD59-A6C34878D82A}">
                    <a16:rowId xmlns:a16="http://schemas.microsoft.com/office/drawing/2014/main" val="805566279"/>
                  </a:ext>
                </a:extLst>
              </a:tr>
              <a:tr h="643935">
                <a:tc>
                  <a:txBody>
                    <a:bodyPr/>
                    <a:lstStyle/>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kern="1200" dirty="0">
                          <a:solidFill>
                            <a:schemeClr val="tx1"/>
                          </a:solidFill>
                          <a:latin typeface="+mn-lt"/>
                          <a:ea typeface="+mn-ea"/>
                          <a:cs typeface="+mn-cs"/>
                        </a:rPr>
                        <a:t>1</a:t>
                      </a:r>
                      <a:r>
                        <a:rPr lang="zh-CN" altLang="en-US" sz="1200" kern="1200" dirty="0">
                          <a:solidFill>
                            <a:schemeClr val="tx1"/>
                          </a:solidFill>
                          <a:latin typeface="+mn-lt"/>
                          <a:ea typeface="+mn-ea"/>
                          <a:cs typeface="+mn-cs"/>
                        </a:rPr>
                        <a:t>个策略</a:t>
                      </a:r>
                      <a:r>
                        <a:rPr lang="en-US" altLang="zh-CN" sz="1200" kern="1200" dirty="0">
                          <a:solidFill>
                            <a:schemeClr val="tx1"/>
                          </a:solidFill>
                          <a:latin typeface="+mn-lt"/>
                          <a:ea typeface="+mn-ea"/>
                          <a:cs typeface="+mn-cs"/>
                        </a:rPr>
                        <a:t>=5</a:t>
                      </a:r>
                      <a:r>
                        <a:rPr lang="zh-CN" altLang="en-US" sz="1200" kern="1200" dirty="0">
                          <a:solidFill>
                            <a:schemeClr val="tx1"/>
                          </a:solidFill>
                          <a:latin typeface="+mn-lt"/>
                          <a:ea typeface="+mn-ea"/>
                          <a:cs typeface="+mn-cs"/>
                        </a:rPr>
                        <a:t>个子策略；</a:t>
                      </a:r>
                      <a:r>
                        <a:rPr lang="en-US" altLang="zh-CN" sz="1200" kern="1200" dirty="0">
                          <a:solidFill>
                            <a:schemeClr val="tx1"/>
                          </a:solidFill>
                          <a:latin typeface="+mn-lt"/>
                          <a:ea typeface="+mn-ea"/>
                          <a:cs typeface="+mn-cs"/>
                        </a:rPr>
                        <a:t>1</a:t>
                      </a:r>
                      <a:r>
                        <a:rPr lang="zh-CN" altLang="en-US" sz="1200" kern="1200" dirty="0">
                          <a:solidFill>
                            <a:schemeClr val="tx1"/>
                          </a:solidFill>
                          <a:latin typeface="+mn-lt"/>
                          <a:ea typeface="+mn-ea"/>
                          <a:cs typeface="+mn-cs"/>
                        </a:rPr>
                        <a:t>个子策略</a:t>
                      </a:r>
                      <a:r>
                        <a:rPr lang="en-US" altLang="zh-CN" sz="1200" kern="1200" dirty="0">
                          <a:solidFill>
                            <a:schemeClr val="tx1"/>
                          </a:solidFill>
                          <a:latin typeface="+mn-lt"/>
                          <a:ea typeface="+mn-ea"/>
                          <a:cs typeface="+mn-cs"/>
                        </a:rPr>
                        <a:t>=2</a:t>
                      </a:r>
                      <a:r>
                        <a:rPr lang="zh-CN" altLang="en-US" sz="1200" kern="1200" dirty="0">
                          <a:solidFill>
                            <a:schemeClr val="tx1"/>
                          </a:solidFill>
                          <a:latin typeface="+mn-lt"/>
                          <a:ea typeface="+mn-ea"/>
                          <a:cs typeface="+mn-cs"/>
                        </a:rPr>
                        <a:t>个顺序执行的图像操作；</a:t>
                      </a:r>
                      <a:r>
                        <a:rPr lang="en-US" altLang="zh-CN" sz="1200" kern="1200" dirty="0">
                          <a:solidFill>
                            <a:schemeClr val="tx1"/>
                          </a:solidFill>
                          <a:latin typeface="+mn-lt"/>
                          <a:ea typeface="+mn-ea"/>
                          <a:cs typeface="+mn-cs"/>
                        </a:rPr>
                        <a:t>16</a:t>
                      </a:r>
                      <a:r>
                        <a:rPr lang="zh-CN" altLang="en-US" sz="1200" kern="1200" dirty="0">
                          <a:solidFill>
                            <a:schemeClr val="tx1"/>
                          </a:solidFill>
                          <a:latin typeface="+mn-lt"/>
                          <a:ea typeface="+mn-ea"/>
                          <a:cs typeface="+mn-cs"/>
                        </a:rPr>
                        <a:t>种操作</a:t>
                      </a:r>
                      <a:endParaRPr lang="en-US" altLang="zh-CN" sz="1200" kern="1200" dirty="0">
                        <a:solidFill>
                          <a:schemeClr val="tx1"/>
                        </a:solidFill>
                        <a:latin typeface="+mn-lt"/>
                        <a:ea typeface="+mn-ea"/>
                        <a:cs typeface="+mn-cs"/>
                      </a:endParaRPr>
                    </a:p>
                    <a:p>
                      <a:pPr marL="171450" indent="-171450" algn="l">
                        <a:lnSpc>
                          <a:spcPct val="100000"/>
                        </a:lnSpc>
                        <a:buFont typeface="Arial" panose="020B0604020202020204" pitchFamily="34" charset="0"/>
                        <a:buChar char="•"/>
                      </a:pPr>
                      <a:r>
                        <a:rPr lang="zh-CN" altLang="en-US" sz="1200" kern="1200" dirty="0">
                          <a:solidFill>
                            <a:schemeClr val="tx1"/>
                          </a:solidFill>
                          <a:latin typeface="+mn-lt"/>
                          <a:ea typeface="+mn-ea"/>
                          <a:cs typeface="+mn-cs"/>
                        </a:rPr>
                        <a:t>概率</a:t>
                      </a:r>
                      <a:r>
                        <a:rPr lang="en-US" altLang="zh-CN" sz="1200" kern="1200" dirty="0">
                          <a:solidFill>
                            <a:schemeClr val="tx1"/>
                          </a:solidFill>
                          <a:latin typeface="+mn-lt"/>
                          <a:ea typeface="+mn-ea"/>
                          <a:cs typeface="+mn-cs"/>
                        </a:rPr>
                        <a:t>p</a:t>
                      </a:r>
                      <a:r>
                        <a:rPr lang="zh-CN" altLang="en-US" sz="1200" kern="1200" dirty="0">
                          <a:solidFill>
                            <a:schemeClr val="tx1"/>
                          </a:solidFill>
                          <a:latin typeface="+mn-lt"/>
                          <a:ea typeface="+mn-ea"/>
                          <a:cs typeface="+mn-cs"/>
                        </a:rPr>
                        <a:t>和幅度</a:t>
                      </a:r>
                      <a:r>
                        <a:rPr lang="el-GR" altLang="zh-CN" sz="1200" kern="1200" dirty="0">
                          <a:solidFill>
                            <a:schemeClr val="tx1"/>
                          </a:solidFill>
                          <a:latin typeface="+mn-lt"/>
                          <a:ea typeface="+mn-ea"/>
                          <a:cs typeface="+mn-cs"/>
                        </a:rPr>
                        <a:t>λ</a:t>
                      </a:r>
                      <a:r>
                        <a:rPr lang="zh-CN" altLang="en-US" sz="1200" kern="1200" dirty="0">
                          <a:solidFill>
                            <a:schemeClr val="tx1"/>
                          </a:solidFill>
                          <a:latin typeface="+mn-lt"/>
                          <a:ea typeface="+mn-ea"/>
                          <a:cs typeface="+mn-cs"/>
                        </a:rPr>
                        <a:t>是离散取值</a:t>
                      </a:r>
                    </a:p>
                  </a:txBody>
                  <a:tcPr/>
                </a:tc>
                <a:tc>
                  <a:txBody>
                    <a:bodyPr/>
                    <a:lstStyle/>
                    <a:p>
                      <a:pPr marL="171450" indent="-171450">
                        <a:lnSpc>
                          <a:spcPct val="100000"/>
                        </a:lnSpc>
                        <a:buFont typeface="Arial" panose="020B0604020202020204" pitchFamily="34" charset="0"/>
                        <a:buChar char="•"/>
                      </a:pPr>
                      <a:r>
                        <a:rPr lang="zh-CN" altLang="en-US" sz="1200" kern="1200" dirty="0">
                          <a:solidFill>
                            <a:schemeClr val="tx1"/>
                          </a:solidFill>
                          <a:latin typeface="+mn-lt"/>
                          <a:ea typeface="+mn-ea"/>
                          <a:cs typeface="+mn-cs"/>
                        </a:rPr>
                        <a:t>每个子策略数量没有规定，没有顺序规定</a:t>
                      </a:r>
                      <a:endParaRPr lang="en-US" altLang="zh-CN" sz="1200" kern="1200" dirty="0">
                        <a:solidFill>
                          <a:schemeClr val="tx1"/>
                        </a:solidFill>
                        <a:latin typeface="+mn-lt"/>
                        <a:ea typeface="+mn-ea"/>
                        <a:cs typeface="+mn-cs"/>
                      </a:endParaRPr>
                    </a:p>
                    <a:p>
                      <a:pPr>
                        <a:lnSpc>
                          <a:spcPct val="100000"/>
                        </a:lnSpc>
                      </a:pPr>
                      <a:endParaRPr lang="en-US" altLang="zh-CN" sz="1200" kern="1200" dirty="0">
                        <a:solidFill>
                          <a:schemeClr val="tx1"/>
                        </a:solidFill>
                        <a:latin typeface="+mn-lt"/>
                        <a:ea typeface="+mn-ea"/>
                        <a:cs typeface="+mn-cs"/>
                      </a:endParaRPr>
                    </a:p>
                    <a:p>
                      <a:pPr marL="171450" indent="-171450">
                        <a:lnSpc>
                          <a:spcPct val="100000"/>
                        </a:lnSpc>
                        <a:buFont typeface="Arial" panose="020B0604020202020204" pitchFamily="34" charset="0"/>
                        <a:buChar char="•"/>
                      </a:pPr>
                      <a:r>
                        <a:rPr lang="zh-CN" altLang="en-US" sz="1200" kern="1200" dirty="0">
                          <a:solidFill>
                            <a:schemeClr val="tx1"/>
                          </a:solidFill>
                          <a:latin typeface="+mn-lt"/>
                          <a:ea typeface="+mn-ea"/>
                          <a:cs typeface="+mn-cs"/>
                        </a:rPr>
                        <a:t>连续取值，有更多取值可能</a:t>
                      </a:r>
                    </a:p>
                  </a:txBody>
                  <a:tcPr/>
                </a:tc>
                <a:extLst>
                  <a:ext uri="{0D108BD9-81ED-4DB2-BD59-A6C34878D82A}">
                    <a16:rowId xmlns:a16="http://schemas.microsoft.com/office/drawing/2014/main" val="1114597397"/>
                  </a:ext>
                </a:extLst>
              </a:tr>
            </a:tbl>
          </a:graphicData>
        </a:graphic>
      </p:graphicFrame>
      <p:pic>
        <p:nvPicPr>
          <p:cNvPr id="7" name="图片 6">
            <a:extLst>
              <a:ext uri="{FF2B5EF4-FFF2-40B4-BE49-F238E27FC236}">
                <a16:creationId xmlns:a16="http://schemas.microsoft.com/office/drawing/2014/main" id="{EADD6930-B00A-4941-9021-5CA792640876}"/>
              </a:ext>
            </a:extLst>
          </p:cNvPr>
          <p:cNvPicPr>
            <a:picLocks noChangeAspect="1"/>
          </p:cNvPicPr>
          <p:nvPr/>
        </p:nvPicPr>
        <p:blipFill rotWithShape="1">
          <a:blip r:embed="rId4"/>
          <a:srcRect b="2173"/>
          <a:stretch/>
        </p:blipFill>
        <p:spPr>
          <a:xfrm>
            <a:off x="250792" y="701970"/>
            <a:ext cx="5958637" cy="2950383"/>
          </a:xfrm>
          <a:prstGeom prst="rect">
            <a:avLst/>
          </a:prstGeom>
        </p:spPr>
      </p:pic>
      <p:pic>
        <p:nvPicPr>
          <p:cNvPr id="8" name="图片 7">
            <a:extLst>
              <a:ext uri="{FF2B5EF4-FFF2-40B4-BE49-F238E27FC236}">
                <a16:creationId xmlns:a16="http://schemas.microsoft.com/office/drawing/2014/main" id="{4DC06C57-FE28-4284-88F9-A9102FE9746B}"/>
              </a:ext>
            </a:extLst>
          </p:cNvPr>
          <p:cNvPicPr>
            <a:picLocks noChangeAspect="1"/>
          </p:cNvPicPr>
          <p:nvPr/>
        </p:nvPicPr>
        <p:blipFill>
          <a:blip r:embed="rId5"/>
          <a:stretch>
            <a:fillRect/>
          </a:stretch>
        </p:blipFill>
        <p:spPr>
          <a:xfrm>
            <a:off x="6243487" y="1303355"/>
            <a:ext cx="3004457" cy="506369"/>
          </a:xfrm>
          <a:prstGeom prst="rect">
            <a:avLst/>
          </a:prstGeom>
        </p:spPr>
      </p:pic>
      <p:pic>
        <p:nvPicPr>
          <p:cNvPr id="10" name="图片 9">
            <a:extLst>
              <a:ext uri="{FF2B5EF4-FFF2-40B4-BE49-F238E27FC236}">
                <a16:creationId xmlns:a16="http://schemas.microsoft.com/office/drawing/2014/main" id="{6334BCB2-13D6-4491-84DD-706A35FB9677}"/>
              </a:ext>
            </a:extLst>
          </p:cNvPr>
          <p:cNvPicPr>
            <a:picLocks noChangeAspect="1"/>
          </p:cNvPicPr>
          <p:nvPr/>
        </p:nvPicPr>
        <p:blipFill>
          <a:blip r:embed="rId6"/>
          <a:stretch>
            <a:fillRect/>
          </a:stretch>
        </p:blipFill>
        <p:spPr>
          <a:xfrm>
            <a:off x="6243487" y="1897955"/>
            <a:ext cx="4046571" cy="312447"/>
          </a:xfrm>
          <a:prstGeom prst="rect">
            <a:avLst/>
          </a:prstGeom>
        </p:spPr>
      </p:pic>
      <p:pic>
        <p:nvPicPr>
          <p:cNvPr id="11" name="图片 10">
            <a:extLst>
              <a:ext uri="{FF2B5EF4-FFF2-40B4-BE49-F238E27FC236}">
                <a16:creationId xmlns:a16="http://schemas.microsoft.com/office/drawing/2014/main" id="{348640ED-96A5-4BD5-9AD2-0DEEE67BBE7A}"/>
              </a:ext>
            </a:extLst>
          </p:cNvPr>
          <p:cNvPicPr>
            <a:picLocks noChangeAspect="1"/>
          </p:cNvPicPr>
          <p:nvPr/>
        </p:nvPicPr>
        <p:blipFill>
          <a:blip r:embed="rId7"/>
          <a:stretch>
            <a:fillRect/>
          </a:stretch>
        </p:blipFill>
        <p:spPr>
          <a:xfrm>
            <a:off x="6243487" y="2297635"/>
            <a:ext cx="4252328" cy="419136"/>
          </a:xfrm>
          <a:prstGeom prst="rect">
            <a:avLst/>
          </a:prstGeom>
        </p:spPr>
      </p:pic>
    </p:spTree>
    <p:extLst>
      <p:ext uri="{BB962C8B-B14F-4D97-AF65-F5344CB8AC3E}">
        <p14:creationId xmlns:p14="http://schemas.microsoft.com/office/powerpoint/2010/main" val="886564433"/>
      </p:ext>
    </p:extLst>
  </p:cSld>
  <p:clrMapOvr>
    <a:masterClrMapping/>
  </p:clrMapOvr>
  <p:transition>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81E0923D-FE9D-460C-849E-4BFC72FD857D"/>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1224"/>
</p:tagLst>
</file>

<file path=ppt/tags/tag10.xml><?xml version="1.0" encoding="utf-8"?>
<p:tagLst xmlns:a="http://schemas.openxmlformats.org/drawingml/2006/main" xmlns:r="http://schemas.openxmlformats.org/officeDocument/2006/relationships" xmlns:p="http://schemas.openxmlformats.org/presentationml/2006/main">
  <p:tag name="MH" val="20160508145238"/>
  <p:tag name="MH_LIBRARY" val="GRAPHIC"/>
  <p:tag name="MH_TYPE" val="Other"/>
  <p:tag name="MH_ORDER" val="3"/>
</p:tagLst>
</file>

<file path=ppt/tags/tag11.xml><?xml version="1.0" encoding="utf-8"?>
<p:tagLst xmlns:a="http://schemas.openxmlformats.org/drawingml/2006/main" xmlns:r="http://schemas.openxmlformats.org/officeDocument/2006/relationships" xmlns:p="http://schemas.openxmlformats.org/presentationml/2006/main">
  <p:tag name="MH" val="20160508145238"/>
  <p:tag name="MH_LIBRARY" val="GRAPHIC"/>
  <p:tag name="MH_TYPE" val="Other"/>
  <p:tag name="MH_ORDER" val="4"/>
</p:tagLst>
</file>

<file path=ppt/tags/tag12.xml><?xml version="1.0" encoding="utf-8"?>
<p:tagLst xmlns:a="http://schemas.openxmlformats.org/drawingml/2006/main" xmlns:r="http://schemas.openxmlformats.org/officeDocument/2006/relationships" xmlns:p="http://schemas.openxmlformats.org/presentationml/2006/main">
  <p:tag name="MH" val="20160508145238"/>
  <p:tag name="MH_LIBRARY" val="GRAPHIC"/>
  <p:tag name="MH_TYPE" val="Other"/>
  <p:tag name="MH_ORDER" val="5"/>
</p:tagLst>
</file>

<file path=ppt/tags/tag13.xml><?xml version="1.0" encoding="utf-8"?>
<p:tagLst xmlns:a="http://schemas.openxmlformats.org/drawingml/2006/main" xmlns:r="http://schemas.openxmlformats.org/officeDocument/2006/relationships" xmlns:p="http://schemas.openxmlformats.org/presentationml/2006/main">
  <p:tag name="MH" val="20160508145238"/>
  <p:tag name="MH_LIBRARY" val="GRAPHIC"/>
  <p:tag name="MH_TYPE" val="Other"/>
  <p:tag name="MH_ORDER" val="6"/>
</p:tagLst>
</file>

<file path=ppt/tags/tag2.xml><?xml version="1.0" encoding="utf-8"?>
<p:tagLst xmlns:a="http://schemas.openxmlformats.org/drawingml/2006/main" xmlns:r="http://schemas.openxmlformats.org/officeDocument/2006/relationships" xmlns:p="http://schemas.openxmlformats.org/presentationml/2006/main">
  <p:tag name="MH" val="20160508145238"/>
  <p:tag name="MH_LIBRARY" val="GRAPHIC"/>
  <p:tag name="MH_TYPE" val="SubTitle"/>
  <p:tag name="MH_ORDER" val="2"/>
</p:tagLst>
</file>

<file path=ppt/tags/tag3.xml><?xml version="1.0" encoding="utf-8"?>
<p:tagLst xmlns:a="http://schemas.openxmlformats.org/drawingml/2006/main" xmlns:r="http://schemas.openxmlformats.org/officeDocument/2006/relationships" xmlns:p="http://schemas.openxmlformats.org/presentationml/2006/main">
  <p:tag name="MH" val="20160508145238"/>
  <p:tag name="MH_LIBRARY" val="GRAPHIC"/>
  <p:tag name="MH_TYPE" val="SubTitle"/>
  <p:tag name="MH_ORDER" val="4"/>
</p:tagLst>
</file>

<file path=ppt/tags/tag4.xml><?xml version="1.0" encoding="utf-8"?>
<p:tagLst xmlns:a="http://schemas.openxmlformats.org/drawingml/2006/main" xmlns:r="http://schemas.openxmlformats.org/officeDocument/2006/relationships" xmlns:p="http://schemas.openxmlformats.org/presentationml/2006/main">
  <p:tag name="MH" val="20160508145238"/>
  <p:tag name="MH_LIBRARY" val="GRAPHIC"/>
  <p:tag name="MH_TYPE" val="SubTitle"/>
  <p:tag name="MH_ORDER" val="5"/>
</p:tagLst>
</file>

<file path=ppt/tags/tag5.xml><?xml version="1.0" encoding="utf-8"?>
<p:tagLst xmlns:a="http://schemas.openxmlformats.org/drawingml/2006/main" xmlns:r="http://schemas.openxmlformats.org/officeDocument/2006/relationships" xmlns:p="http://schemas.openxmlformats.org/presentationml/2006/main">
  <p:tag name="MH" val="20160508145238"/>
  <p:tag name="MH_LIBRARY" val="GRAPHIC"/>
  <p:tag name="MH_TYPE" val="SubTitle"/>
  <p:tag name="MH_ORDER" val="3"/>
</p:tagLst>
</file>

<file path=ppt/tags/tag6.xml><?xml version="1.0" encoding="utf-8"?>
<p:tagLst xmlns:a="http://schemas.openxmlformats.org/drawingml/2006/main" xmlns:r="http://schemas.openxmlformats.org/officeDocument/2006/relationships" xmlns:p="http://schemas.openxmlformats.org/presentationml/2006/main">
  <p:tag name="MH" val="20160508145238"/>
  <p:tag name="MH_LIBRARY" val="GRAPHIC"/>
  <p:tag name="MH_TYPE" val="SubTitle"/>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60508145238"/>
  <p:tag name="MH_LIBRARY" val="GRAPHIC"/>
  <p:tag name="MH_TYPE" val="Title"/>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0508145238"/>
  <p:tag name="MH_LIBRARY" val="GRAPHIC"/>
  <p:tag name="MH_TYPE" val="Other"/>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60508145238"/>
  <p:tag name="MH_LIBRARY" val="GRAPHIC"/>
  <p:tag name="MH_TYPE" val="Other"/>
  <p:tag name="MH_ORDER" val="2"/>
</p:tagLst>
</file>

<file path=ppt/theme/theme1.xml><?xml version="1.0" encoding="utf-8"?>
<a:theme xmlns:a="http://schemas.openxmlformats.org/drawingml/2006/main" name="HOHAI">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OHAI2">
  <a:themeElements>
    <a:clrScheme name="自定义 109">
      <a:dk1>
        <a:sysClr val="windowText" lastClr="000000"/>
      </a:dk1>
      <a:lt1>
        <a:sysClr val="window" lastClr="FFFFFF"/>
      </a:lt1>
      <a:dk2>
        <a:srgbClr val="44546A"/>
      </a:dk2>
      <a:lt2>
        <a:srgbClr val="E7E6E6"/>
      </a:lt2>
      <a:accent1>
        <a:srgbClr val="0070C0"/>
      </a:accent1>
      <a:accent2>
        <a:srgbClr val="0070C0"/>
      </a:accent2>
      <a:accent3>
        <a:srgbClr val="0070C0"/>
      </a:accent3>
      <a:accent4>
        <a:srgbClr val="0070C0"/>
      </a:accent4>
      <a:accent5>
        <a:srgbClr val="0070C0"/>
      </a:accent5>
      <a:accent6>
        <a:srgbClr val="0070C0"/>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A000120140627A33KPBG</Template>
  <TotalTime>3448</TotalTime>
  <Words>851</Words>
  <Application>Microsoft Office PowerPoint</Application>
  <PresentationFormat>全屏显示(16:9)</PresentationFormat>
  <Paragraphs>119</Paragraphs>
  <Slides>20</Slides>
  <Notes>19</Notes>
  <HiddenSlides>0</HiddenSlides>
  <MMClips>1</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20</vt:i4>
      </vt:variant>
    </vt:vector>
  </HeadingPairs>
  <TitlesOfParts>
    <vt:vector size="33" baseType="lpstr">
      <vt:lpstr>pingfang SC</vt:lpstr>
      <vt:lpstr>等线</vt:lpstr>
      <vt:lpstr>等线 Light</vt:lpstr>
      <vt:lpstr>微软雅黑</vt:lpstr>
      <vt:lpstr>微软雅黑</vt:lpstr>
      <vt:lpstr>印品黑体</vt:lpstr>
      <vt:lpstr>幼圆</vt:lpstr>
      <vt:lpstr>Arial</vt:lpstr>
      <vt:lpstr>Arial Black</vt:lpstr>
      <vt:lpstr>Calibri</vt:lpstr>
      <vt:lpstr>Wingdings 2</vt:lpstr>
      <vt:lpstr>HOHAI</vt:lpstr>
      <vt:lpstr>HOHAI2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小二PPT</dc:creator>
  <cp:keywords>www.51pptmoban.com</cp:keywords>
  <cp:lastModifiedBy>lt</cp:lastModifiedBy>
  <cp:revision>186</cp:revision>
  <dcterms:created xsi:type="dcterms:W3CDTF">2014-06-03T07:56:00Z</dcterms:created>
  <dcterms:modified xsi:type="dcterms:W3CDTF">2020-06-13T10:25:12Z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21607230</vt:lpwstr>
  </property>
  <property fmtid="{D5CDD505-2E9C-101B-9397-08002B2CF9AE}" pid="3" name="NXPowerLiteSettings">
    <vt:lpwstr>C980073804F000</vt:lpwstr>
  </property>
  <property fmtid="{D5CDD505-2E9C-101B-9397-08002B2CF9AE}" pid="4" name="NXPowerLiteVersion">
    <vt:lpwstr>D8.0.2</vt:lpwstr>
  </property>
  <property fmtid="{D5CDD505-2E9C-101B-9397-08002B2CF9AE}" pid="5" name="KSOProductBuildVer">
    <vt:lpwstr>2052-11.1.0.9145</vt:lpwstr>
  </property>
</Properties>
</file>